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Roboto Mono" panose="00000009000000000000" pitchFamily="49" charset="0"/>
      <p:regular r:id="rId15"/>
    </p:embeddedFont>
    <p:embeddedFont>
      <p:font typeface="Roboto Mono Bold" panose="00000009000000000000"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3" d="100"/>
          <a:sy n="43" d="100"/>
        </p:scale>
        <p:origin x="936"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png>
</file>

<file path=ppt/media/image2.jpeg>
</file>

<file path=ppt/media/image3.jpe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18.10.2024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Challenges with Traditional Systems:</a:t>
            </a:r>
          </a:p>
          <a:p>
            <a:r>
              <a:rPr lang="en-US"/>
              <a:t>	•	Manipulation: Data can be falsified, and attendance records are susceptible to tampering.</a:t>
            </a:r>
          </a:p>
          <a:p>
            <a:r>
              <a:rPr lang="en-US"/>
              <a:t>	•	Lack of Transparency: There is no clear audit trail, making it hard to verify records.</a:t>
            </a:r>
          </a:p>
          <a:p>
            <a:r>
              <a:rPr lang="en-US"/>
              <a:t>	•	Inefficiency: Traditional methods require manual effort, leading to administrative delays.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Challenges with Traditional Systems:</a:t>
            </a:r>
          </a:p>
          <a:p>
            <a:r>
              <a:rPr lang="en-US"/>
              <a:t>	•	Manipulation: Data can be falsified, and attendance records are susceptible to tampering.</a:t>
            </a:r>
          </a:p>
          <a:p>
            <a:r>
              <a:rPr lang="en-US"/>
              <a:t>	•	Lack of Transparency: There is no clear audit trail, making it hard to verify records.</a:t>
            </a:r>
          </a:p>
          <a:p>
            <a:r>
              <a:rPr lang="en-US"/>
              <a:t>	•	Inefficiency: Traditional methods require manual effort, leading to administrative delays.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Challenges with Traditional Systems:</a:t>
            </a:r>
          </a:p>
          <a:p>
            <a:r>
              <a:rPr lang="en-US"/>
              <a:t>	•	Manipulation: Data can be falsified, and attendance records are susceptible to tampering.</a:t>
            </a:r>
          </a:p>
          <a:p>
            <a:r>
              <a:rPr lang="en-US"/>
              <a:t>	•	Lack of Transparency: There is no clear audit trail, making it hard to verify records.</a:t>
            </a:r>
          </a:p>
          <a:p>
            <a:r>
              <a:rPr lang="en-US"/>
              <a:t>	•	Inefficiency: Traditional methods require manual effort, leading to administrative delays.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Challenges with Traditional Systems:</a:t>
            </a:r>
          </a:p>
          <a:p>
            <a:r>
              <a:rPr lang="en-US"/>
              <a:t>	•	Manipulation: Data can be falsified, and attendance records are susceptible to tampering.</a:t>
            </a:r>
          </a:p>
          <a:p>
            <a:r>
              <a:rPr lang="en-US"/>
              <a:t>	•	Lack of Transparency: There is no clear audit trail, making it hard to verify records.</a:t>
            </a:r>
          </a:p>
          <a:p>
            <a:r>
              <a:rPr lang="en-US"/>
              <a:t>	•	Inefficiency: Traditional methods require manual effort, leading to administrative delays.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Challenges with Traditional Systems:</a:t>
            </a:r>
          </a:p>
          <a:p>
            <a:r>
              <a:rPr lang="en-US"/>
              <a:t>	•	Manipulation: Data can be falsified, and attendance records are susceptible to tampering.</a:t>
            </a:r>
          </a:p>
          <a:p>
            <a:r>
              <a:rPr lang="en-US"/>
              <a:t>	•	Lack of Transparency: There is no clear audit trail, making it hard to verify records.</a:t>
            </a:r>
          </a:p>
          <a:p>
            <a:r>
              <a:rPr lang="en-US"/>
              <a:t>	•	Inefficiency: Traditional methods require manual effort, leading to administrative delays.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Challenges with Traditional Systems:</a:t>
            </a:r>
          </a:p>
          <a:p>
            <a:r>
              <a:rPr lang="en-US"/>
              <a:t>	•	Manipulation: Data can be falsified, and attendance records are susceptible to tampering.</a:t>
            </a:r>
          </a:p>
          <a:p>
            <a:r>
              <a:rPr lang="en-US"/>
              <a:t>	•	Lack of Transparency: There is no clear audit trail, making it hard to verify records.</a:t>
            </a:r>
          </a:p>
          <a:p>
            <a:r>
              <a:rPr lang="en-US"/>
              <a:t>	•	Inefficiency: Traditional methods require manual effort, leading to administrative delays.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Challenges with Traditional Systems:</a:t>
            </a:r>
          </a:p>
          <a:p>
            <a:r>
              <a:rPr lang="en-US"/>
              <a:t>	•	Manipulation: Data can be falsified, and attendance records are susceptible to tampering.</a:t>
            </a:r>
          </a:p>
          <a:p>
            <a:r>
              <a:rPr lang="en-US"/>
              <a:t>	•	Lack of Transparency: There is no clear audit trail, making it hard to verify records.</a:t>
            </a:r>
          </a:p>
          <a:p>
            <a:r>
              <a:rPr lang="en-US"/>
              <a:t>	•	Inefficiency: Traditional methods require manual effort, leading to administrative delays.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Challenges with Traditional Systems:</a:t>
            </a:r>
          </a:p>
          <a:p>
            <a:r>
              <a:rPr lang="en-US"/>
              <a:t>	•	Manipulation: Data can be falsified, and attendance records are susceptible to tampering.</a:t>
            </a:r>
          </a:p>
          <a:p>
            <a:r>
              <a:rPr lang="en-US"/>
              <a:t>	•	Lack of Transparency: There is no clear audit trail, making it hard to verify records.</a:t>
            </a:r>
          </a:p>
          <a:p>
            <a:r>
              <a:rPr lang="en-US"/>
              <a:t>	•	Inefficiency: Traditional methods require manual effort, leading to administrative delays.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1807481"/>
            <a:ext cx="18288000" cy="0"/>
          </a:xfrm>
          <a:prstGeom prst="line">
            <a:avLst/>
          </a:prstGeom>
          <a:ln w="9525" cap="rnd">
            <a:solidFill>
              <a:srgbClr val="481E6F"/>
            </a:solidFill>
            <a:prstDash val="solid"/>
            <a:headEnd type="none" w="sm" len="sm"/>
            <a:tailEnd type="none" w="sm" len="sm"/>
          </a:ln>
        </p:spPr>
        <p:txBody>
          <a:bodyPr/>
          <a:lstStyle/>
          <a:p>
            <a:endParaRPr lang="en-US"/>
          </a:p>
        </p:txBody>
      </p:sp>
      <p:sp>
        <p:nvSpPr>
          <p:cNvPr id="3" name="Freeform 3"/>
          <p:cNvSpPr/>
          <p:nvPr/>
        </p:nvSpPr>
        <p:spPr>
          <a:xfrm>
            <a:off x="10267950" y="2626631"/>
            <a:ext cx="7329276" cy="7329276"/>
          </a:xfrm>
          <a:custGeom>
            <a:avLst/>
            <a:gdLst/>
            <a:ahLst/>
            <a:cxnLst/>
            <a:rect l="l" t="t" r="r" b="b"/>
            <a:pathLst>
              <a:path w="7329276" h="7329276">
                <a:moveTo>
                  <a:pt x="0" y="0"/>
                </a:moveTo>
                <a:lnTo>
                  <a:pt x="7329276" y="0"/>
                </a:lnTo>
                <a:lnTo>
                  <a:pt x="7329276" y="7329276"/>
                </a:lnTo>
                <a:lnTo>
                  <a:pt x="0" y="7329276"/>
                </a:lnTo>
                <a:lnTo>
                  <a:pt x="0" y="0"/>
                </a:lnTo>
                <a:close/>
              </a:path>
            </a:pathLst>
          </a:custGeom>
          <a:blipFill>
            <a:blip r:embed="rId2"/>
            <a:stretch>
              <a:fillRect/>
            </a:stretch>
          </a:blipFill>
        </p:spPr>
        <p:txBody>
          <a:bodyPr/>
          <a:lstStyle/>
          <a:p>
            <a:endParaRPr lang="en-US"/>
          </a:p>
        </p:txBody>
      </p:sp>
      <p:grpSp>
        <p:nvGrpSpPr>
          <p:cNvPr id="4" name="Group 4"/>
          <p:cNvGrpSpPr/>
          <p:nvPr/>
        </p:nvGrpSpPr>
        <p:grpSpPr>
          <a:xfrm>
            <a:off x="1028700" y="2801691"/>
            <a:ext cx="9239250" cy="5683199"/>
            <a:chOff x="0" y="0"/>
            <a:chExt cx="12319000" cy="7577599"/>
          </a:xfrm>
        </p:grpSpPr>
        <p:sp>
          <p:nvSpPr>
            <p:cNvPr id="5" name="TextBox 5"/>
            <p:cNvSpPr txBox="1"/>
            <p:nvPr/>
          </p:nvSpPr>
          <p:spPr>
            <a:xfrm>
              <a:off x="0" y="-9525"/>
              <a:ext cx="12319000" cy="6257925"/>
            </a:xfrm>
            <a:prstGeom prst="rect">
              <a:avLst/>
            </a:prstGeom>
          </p:spPr>
          <p:txBody>
            <a:bodyPr lIns="0" tIns="0" rIns="0" bIns="0" rtlCol="0" anchor="t">
              <a:spAutoFit/>
            </a:bodyPr>
            <a:lstStyle/>
            <a:p>
              <a:pPr marL="0" lvl="0" indent="0" algn="l">
                <a:lnSpc>
                  <a:spcPts val="9240"/>
                </a:lnSpc>
              </a:pPr>
              <a:r>
                <a:rPr lang="en-US" sz="7700" b="1" spc="-308">
                  <a:solidFill>
                    <a:srgbClr val="11071B"/>
                  </a:solidFill>
                  <a:latin typeface="Roboto Mono Bold"/>
                  <a:ea typeface="Roboto Mono Bold"/>
                  <a:cs typeface="Roboto Mono Bold"/>
                  <a:sym typeface="Roboto Mono Bold"/>
                </a:rPr>
                <a:t>Revolutionizing Attendance Management System</a:t>
              </a:r>
            </a:p>
          </p:txBody>
        </p:sp>
        <p:sp>
          <p:nvSpPr>
            <p:cNvPr id="6" name="TextBox 6"/>
            <p:cNvSpPr txBox="1"/>
            <p:nvPr/>
          </p:nvSpPr>
          <p:spPr>
            <a:xfrm>
              <a:off x="0" y="6739611"/>
              <a:ext cx="9575800" cy="837988"/>
            </a:xfrm>
            <a:prstGeom prst="rect">
              <a:avLst/>
            </a:prstGeom>
          </p:spPr>
          <p:txBody>
            <a:bodyPr lIns="0" tIns="0" rIns="0" bIns="0" rtlCol="0" anchor="t">
              <a:spAutoFit/>
            </a:bodyPr>
            <a:lstStyle/>
            <a:p>
              <a:pPr marL="0" lvl="0" indent="0" algn="l">
                <a:lnSpc>
                  <a:spcPts val="5390"/>
                </a:lnSpc>
              </a:pPr>
              <a:r>
                <a:rPr lang="en-US" sz="3850">
                  <a:solidFill>
                    <a:srgbClr val="11071B"/>
                  </a:solidFill>
                  <a:latin typeface="Roboto Mono"/>
                  <a:ea typeface="Roboto Mono"/>
                  <a:cs typeface="Roboto Mono"/>
                  <a:sym typeface="Roboto Mono"/>
                </a:rPr>
                <a:t>Using Blockchain</a:t>
              </a:r>
            </a:p>
          </p:txBody>
        </p:sp>
      </p:grpSp>
      <p:sp>
        <p:nvSpPr>
          <p:cNvPr id="7" name="TextBox 7"/>
          <p:cNvSpPr txBox="1"/>
          <p:nvPr/>
        </p:nvSpPr>
        <p:spPr>
          <a:xfrm>
            <a:off x="1028700" y="695960"/>
            <a:ext cx="4900507" cy="820156"/>
          </a:xfrm>
          <a:prstGeom prst="rect">
            <a:avLst/>
          </a:prstGeom>
        </p:spPr>
        <p:txBody>
          <a:bodyPr lIns="0" tIns="0" rIns="0" bIns="0" rtlCol="0" anchor="t">
            <a:spAutoFit/>
          </a:bodyPr>
          <a:lstStyle/>
          <a:p>
            <a:pPr algn="l">
              <a:lnSpc>
                <a:spcPts val="1679"/>
              </a:lnSpc>
            </a:pPr>
            <a:endParaRPr/>
          </a:p>
          <a:p>
            <a:pPr algn="l">
              <a:lnSpc>
                <a:spcPts val="2425"/>
              </a:lnSpc>
            </a:pPr>
            <a:r>
              <a:rPr lang="en-US" sz="1732">
                <a:solidFill>
                  <a:srgbClr val="11071B"/>
                </a:solidFill>
                <a:latin typeface="Roboto Mono"/>
                <a:ea typeface="Roboto Mono"/>
                <a:cs typeface="Roboto Mono"/>
                <a:sym typeface="Roboto Mono"/>
              </a:rPr>
              <a:t>• By Husain Mohammadi Companywala</a:t>
            </a:r>
          </a:p>
          <a:p>
            <a:pPr marL="0" lvl="0" indent="0" algn="l">
              <a:lnSpc>
                <a:spcPts val="2425"/>
              </a:lnSpc>
            </a:pPr>
            <a:endParaRPr lang="en-US" sz="1732">
              <a:solidFill>
                <a:srgbClr val="11071B"/>
              </a:solidFill>
              <a:latin typeface="Roboto Mono"/>
              <a:ea typeface="Roboto Mono"/>
              <a:cs typeface="Roboto Mono"/>
              <a:sym typeface="Roboto Mono"/>
            </a:endParaRPr>
          </a:p>
        </p:txBody>
      </p:sp>
      <p:sp>
        <p:nvSpPr>
          <p:cNvPr id="8" name="TextBox 8"/>
          <p:cNvSpPr txBox="1"/>
          <p:nvPr/>
        </p:nvSpPr>
        <p:spPr>
          <a:xfrm>
            <a:off x="6628082" y="695960"/>
            <a:ext cx="4572676" cy="603694"/>
          </a:xfrm>
          <a:prstGeom prst="rect">
            <a:avLst/>
          </a:prstGeom>
        </p:spPr>
        <p:txBody>
          <a:bodyPr lIns="0" tIns="0" rIns="0" bIns="0" rtlCol="0" anchor="t">
            <a:spAutoFit/>
          </a:bodyPr>
          <a:lstStyle/>
          <a:p>
            <a:pPr marL="0" lvl="0" indent="0" algn="l">
              <a:lnSpc>
                <a:spcPts val="2425"/>
              </a:lnSpc>
            </a:pPr>
            <a:r>
              <a:rPr lang="en-US" sz="1732">
                <a:solidFill>
                  <a:srgbClr val="11071B"/>
                </a:solidFill>
                <a:latin typeface="Roboto Mono"/>
                <a:ea typeface="Roboto Mono"/>
                <a:cs typeface="Roboto Mono"/>
                <a:sym typeface="Roboto Mono"/>
              </a:rPr>
              <a:t>M.S. College of Arts, Science, Commerce &amp; BMS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96491" y="1262835"/>
            <a:ext cx="17495018" cy="7761331"/>
          </a:xfrm>
          <a:prstGeom prst="rect">
            <a:avLst/>
          </a:prstGeom>
        </p:spPr>
        <p:txBody>
          <a:bodyPr lIns="0" tIns="0" rIns="0" bIns="0" rtlCol="0" anchor="t">
            <a:spAutoFit/>
          </a:bodyPr>
          <a:lstStyle/>
          <a:p>
            <a:pPr algn="l">
              <a:lnSpc>
                <a:spcPts val="2933"/>
              </a:lnSpc>
            </a:pPr>
            <a:r>
              <a:rPr lang="en-US" sz="2444" b="1" spc="-97">
                <a:solidFill>
                  <a:srgbClr val="11071B"/>
                </a:solidFill>
                <a:latin typeface="Roboto Mono Bold"/>
                <a:ea typeface="Roboto Mono Bold"/>
                <a:cs typeface="Roboto Mono Bold"/>
                <a:sym typeface="Roboto Mono Bold"/>
              </a:rPr>
              <a:t>Step 1: User Login</a:t>
            </a:r>
          </a:p>
          <a:p>
            <a:pPr marL="527696" lvl="1" indent="-263848" algn="l">
              <a:lnSpc>
                <a:spcPts val="2933"/>
              </a:lnSpc>
              <a:buFont typeface="Arial"/>
              <a:buChar char="•"/>
            </a:pPr>
            <a:r>
              <a:rPr lang="en-US" sz="2444" spc="-97">
                <a:solidFill>
                  <a:srgbClr val="11071B"/>
                </a:solidFill>
                <a:latin typeface="Roboto Mono"/>
                <a:ea typeface="Roboto Mono"/>
                <a:cs typeface="Roboto Mono"/>
                <a:sym typeface="Roboto Mono"/>
              </a:rPr>
              <a:t>Students, faculty, or admin log in to the system using the web interface.</a:t>
            </a:r>
          </a:p>
          <a:p>
            <a:pPr marL="527696" lvl="1" indent="-263848" algn="l">
              <a:lnSpc>
                <a:spcPts val="2933"/>
              </a:lnSpc>
              <a:buFont typeface="Arial"/>
              <a:buChar char="•"/>
            </a:pPr>
            <a:r>
              <a:rPr lang="en-US" sz="2444" spc="-97">
                <a:solidFill>
                  <a:srgbClr val="11071B"/>
                </a:solidFill>
                <a:latin typeface="Roboto Mono"/>
                <a:ea typeface="Roboto Mono"/>
                <a:cs typeface="Roboto Mono"/>
                <a:sym typeface="Roboto Mono"/>
              </a:rPr>
              <a:t>Each user has their own role with specific permissions (students mark attendance, faculty review it, admins manage the system).</a:t>
            </a:r>
          </a:p>
          <a:p>
            <a:pPr algn="l">
              <a:lnSpc>
                <a:spcPts val="2933"/>
              </a:lnSpc>
            </a:pPr>
            <a:r>
              <a:rPr lang="en-US" sz="2444" b="1" spc="-97">
                <a:solidFill>
                  <a:srgbClr val="11071B"/>
                </a:solidFill>
                <a:latin typeface="Roboto Mono Bold"/>
                <a:ea typeface="Roboto Mono Bold"/>
                <a:cs typeface="Roboto Mono Bold"/>
                <a:sym typeface="Roboto Mono Bold"/>
              </a:rPr>
              <a:t>Step 2: Attendance Marking</a:t>
            </a:r>
          </a:p>
          <a:p>
            <a:pPr marL="527696" lvl="1" indent="-263848" algn="l">
              <a:lnSpc>
                <a:spcPts val="2933"/>
              </a:lnSpc>
              <a:buFont typeface="Arial"/>
              <a:buChar char="•"/>
            </a:pPr>
            <a:r>
              <a:rPr lang="en-US" sz="2444" spc="-97">
                <a:solidFill>
                  <a:srgbClr val="11071B"/>
                </a:solidFill>
                <a:latin typeface="Roboto Mono"/>
                <a:ea typeface="Roboto Mono"/>
                <a:cs typeface="Roboto Mono"/>
                <a:sym typeface="Roboto Mono"/>
              </a:rPr>
              <a:t>Once logged in, students or faculty mark attendance using a simple button or form on the web interface.</a:t>
            </a:r>
          </a:p>
          <a:p>
            <a:pPr marL="527696" lvl="1" indent="-263848" algn="l">
              <a:lnSpc>
                <a:spcPts val="2933"/>
              </a:lnSpc>
              <a:buFont typeface="Arial"/>
              <a:buChar char="•"/>
            </a:pPr>
            <a:r>
              <a:rPr lang="en-US" sz="2444" spc="-97">
                <a:solidFill>
                  <a:srgbClr val="11071B"/>
                </a:solidFill>
                <a:latin typeface="Roboto Mono"/>
                <a:ea typeface="Roboto Mono"/>
                <a:cs typeface="Roboto Mono"/>
                <a:sym typeface="Roboto Mono"/>
              </a:rPr>
              <a:t>This creates a new attendance record (transaction) with details like user ID, timestamp, and status (present/absent).</a:t>
            </a:r>
          </a:p>
          <a:p>
            <a:pPr algn="l">
              <a:lnSpc>
                <a:spcPts val="2933"/>
              </a:lnSpc>
            </a:pPr>
            <a:r>
              <a:rPr lang="en-US" sz="2444" b="1" spc="-97">
                <a:solidFill>
                  <a:srgbClr val="11071B"/>
                </a:solidFill>
                <a:latin typeface="Roboto Mono Bold"/>
                <a:ea typeface="Roboto Mono Bold"/>
                <a:cs typeface="Roboto Mono Bold"/>
                <a:sym typeface="Roboto Mono Bold"/>
              </a:rPr>
              <a:t>Step 3: Transaction Creation</a:t>
            </a:r>
          </a:p>
          <a:p>
            <a:pPr marL="527696" lvl="1" indent="-263848" algn="l">
              <a:lnSpc>
                <a:spcPts val="2933"/>
              </a:lnSpc>
              <a:buFont typeface="Arial"/>
              <a:buChar char="•"/>
            </a:pPr>
            <a:r>
              <a:rPr lang="en-US" sz="2444" spc="-97">
                <a:solidFill>
                  <a:srgbClr val="11071B"/>
                </a:solidFill>
                <a:latin typeface="Roboto Mono"/>
                <a:ea typeface="Roboto Mono"/>
                <a:cs typeface="Roboto Mono"/>
                <a:sym typeface="Roboto Mono"/>
              </a:rPr>
              <a:t>The system creates a transaction that contains the attendance details.</a:t>
            </a:r>
          </a:p>
          <a:p>
            <a:pPr marL="527696" lvl="1" indent="-263848" algn="l">
              <a:lnSpc>
                <a:spcPts val="2933"/>
              </a:lnSpc>
              <a:buFont typeface="Arial"/>
              <a:buChar char="•"/>
            </a:pPr>
            <a:r>
              <a:rPr lang="en-US" sz="2444" spc="-97">
                <a:solidFill>
                  <a:srgbClr val="11071B"/>
                </a:solidFill>
                <a:latin typeface="Roboto Mono"/>
                <a:ea typeface="Roboto Mono"/>
                <a:cs typeface="Roboto Mono"/>
                <a:sym typeface="Roboto Mono"/>
              </a:rPr>
              <a:t>This transaction is added to the blockchain as a new block, ensuring it cannot be changed once added.</a:t>
            </a:r>
          </a:p>
          <a:p>
            <a:pPr algn="l">
              <a:lnSpc>
                <a:spcPts val="2933"/>
              </a:lnSpc>
            </a:pPr>
            <a:r>
              <a:rPr lang="en-US" sz="2444" b="1" spc="-97">
                <a:solidFill>
                  <a:srgbClr val="11071B"/>
                </a:solidFill>
                <a:latin typeface="Roboto Mono Bold"/>
                <a:ea typeface="Roboto Mono Bold"/>
                <a:cs typeface="Roboto Mono Bold"/>
                <a:sym typeface="Roboto Mono Bold"/>
              </a:rPr>
              <a:t>Step 4: Validation and Storage</a:t>
            </a:r>
          </a:p>
          <a:p>
            <a:pPr marL="527696" lvl="1" indent="-263848" algn="l">
              <a:lnSpc>
                <a:spcPts val="2933"/>
              </a:lnSpc>
              <a:buFont typeface="Arial"/>
              <a:buChar char="•"/>
            </a:pPr>
            <a:r>
              <a:rPr lang="en-US" sz="2444" spc="-97">
                <a:solidFill>
                  <a:srgbClr val="11071B"/>
                </a:solidFill>
                <a:latin typeface="Roboto Mono"/>
                <a:ea typeface="Roboto Mono"/>
                <a:cs typeface="Roboto Mono"/>
                <a:sym typeface="Roboto Mono"/>
              </a:rPr>
              <a:t>The transaction is validated (checked for authenticity) and added to the blockchain.</a:t>
            </a:r>
          </a:p>
          <a:p>
            <a:pPr marL="527696" lvl="1" indent="-263848" algn="l">
              <a:lnSpc>
                <a:spcPts val="2933"/>
              </a:lnSpc>
              <a:buFont typeface="Arial"/>
              <a:buChar char="•"/>
            </a:pPr>
            <a:r>
              <a:rPr lang="en-US" sz="2444" spc="-97">
                <a:solidFill>
                  <a:srgbClr val="11071B"/>
                </a:solidFill>
                <a:latin typeface="Roboto Mono"/>
                <a:ea typeface="Roboto Mono"/>
                <a:cs typeface="Roboto Mono"/>
                <a:sym typeface="Roboto Mono"/>
              </a:rPr>
              <a:t>The new block is linked to the previous blocks, forming a secure chain of attendance records.</a:t>
            </a:r>
          </a:p>
          <a:p>
            <a:pPr algn="l">
              <a:lnSpc>
                <a:spcPts val="2933"/>
              </a:lnSpc>
            </a:pPr>
            <a:r>
              <a:rPr lang="en-US" sz="2444" b="1" spc="-97">
                <a:solidFill>
                  <a:srgbClr val="11071B"/>
                </a:solidFill>
                <a:latin typeface="Roboto Mono Bold"/>
                <a:ea typeface="Roboto Mono Bold"/>
                <a:cs typeface="Roboto Mono Bold"/>
                <a:sym typeface="Roboto Mono Bold"/>
              </a:rPr>
              <a:t>Step 5: Viewing and Reporting</a:t>
            </a:r>
          </a:p>
          <a:p>
            <a:pPr marL="527696" lvl="1" indent="-263848" algn="l">
              <a:lnSpc>
                <a:spcPts val="2933"/>
              </a:lnSpc>
              <a:buFont typeface="Arial"/>
              <a:buChar char="•"/>
            </a:pPr>
            <a:r>
              <a:rPr lang="en-US" sz="2444" spc="-97">
                <a:solidFill>
                  <a:srgbClr val="11071B"/>
                </a:solidFill>
                <a:latin typeface="Roboto Mono"/>
                <a:ea typeface="Roboto Mono"/>
                <a:cs typeface="Roboto Mono"/>
                <a:sym typeface="Roboto Mono"/>
              </a:rPr>
              <a:t>Admins and faculty can view attendance records in real-time.</a:t>
            </a:r>
          </a:p>
          <a:p>
            <a:pPr marL="527696" lvl="1" indent="-263848" algn="l">
              <a:lnSpc>
                <a:spcPts val="2933"/>
              </a:lnSpc>
              <a:buFont typeface="Arial"/>
              <a:buChar char="•"/>
            </a:pPr>
            <a:r>
              <a:rPr lang="en-US" sz="2444" spc="-97">
                <a:solidFill>
                  <a:srgbClr val="11071B"/>
                </a:solidFill>
                <a:latin typeface="Roboto Mono"/>
                <a:ea typeface="Roboto Mono"/>
                <a:cs typeface="Roboto Mono"/>
                <a:sym typeface="Roboto Mono"/>
              </a:rPr>
              <a:t>Reports can be generated based on the stored attendance data, allowing for easy tracking and accountability.</a:t>
            </a:r>
          </a:p>
          <a:p>
            <a:pPr marL="0" lvl="0" indent="0" algn="l">
              <a:lnSpc>
                <a:spcPts val="2933"/>
              </a:lnSpc>
            </a:pPr>
            <a:endParaRPr lang="en-US" sz="2444" spc="-97">
              <a:solidFill>
                <a:srgbClr val="11071B"/>
              </a:solidFill>
              <a:latin typeface="Roboto Mono"/>
              <a:ea typeface="Roboto Mono"/>
              <a:cs typeface="Roboto Mono"/>
              <a:sym typeface="Roboto Mon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7796387" y="1807481"/>
            <a:ext cx="10491613" cy="0"/>
          </a:xfrm>
          <a:prstGeom prst="line">
            <a:avLst/>
          </a:prstGeom>
          <a:ln w="9525" cap="rnd">
            <a:solidFill>
              <a:srgbClr val="481E6F"/>
            </a:solidFill>
            <a:prstDash val="solid"/>
            <a:headEnd type="none" w="sm" len="sm"/>
            <a:tailEnd type="none" w="sm" len="sm"/>
          </a:ln>
        </p:spPr>
        <p:txBody>
          <a:bodyPr/>
          <a:lstStyle/>
          <a:p>
            <a:endParaRPr lang="en-US"/>
          </a:p>
        </p:txBody>
      </p:sp>
      <p:sp>
        <p:nvSpPr>
          <p:cNvPr id="3" name="Freeform 3"/>
          <p:cNvSpPr/>
          <p:nvPr/>
        </p:nvSpPr>
        <p:spPr>
          <a:xfrm>
            <a:off x="0" y="2134478"/>
            <a:ext cx="7329276" cy="7329276"/>
          </a:xfrm>
          <a:custGeom>
            <a:avLst/>
            <a:gdLst/>
            <a:ahLst/>
            <a:cxnLst/>
            <a:rect l="l" t="t" r="r" b="b"/>
            <a:pathLst>
              <a:path w="7329276" h="7329276">
                <a:moveTo>
                  <a:pt x="0" y="0"/>
                </a:moveTo>
                <a:lnTo>
                  <a:pt x="7329276" y="0"/>
                </a:lnTo>
                <a:lnTo>
                  <a:pt x="7329276" y="7329276"/>
                </a:lnTo>
                <a:lnTo>
                  <a:pt x="0" y="7329276"/>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7329276" y="2017035"/>
            <a:ext cx="10679876" cy="7554637"/>
          </a:xfrm>
          <a:prstGeom prst="rect">
            <a:avLst/>
          </a:prstGeom>
        </p:spPr>
        <p:txBody>
          <a:bodyPr lIns="0" tIns="0" rIns="0" bIns="0" rtlCol="0" anchor="t">
            <a:spAutoFit/>
          </a:bodyPr>
          <a:lstStyle/>
          <a:p>
            <a:pPr algn="l">
              <a:lnSpc>
                <a:spcPts val="2603"/>
              </a:lnSpc>
            </a:pPr>
            <a:r>
              <a:rPr lang="en-US" sz="2169" b="1" spc="-86">
                <a:solidFill>
                  <a:srgbClr val="11071B"/>
                </a:solidFill>
                <a:latin typeface="Roboto Mono Bold"/>
                <a:ea typeface="Roboto Mono Bold"/>
                <a:cs typeface="Roboto Mono Bold"/>
                <a:sym typeface="Roboto Mono Bold"/>
              </a:rPr>
              <a:t>Enhanced Security and Transparency:</a:t>
            </a:r>
          </a:p>
          <a:p>
            <a:pPr marL="468387" lvl="1" indent="-234193" algn="l">
              <a:lnSpc>
                <a:spcPts val="2603"/>
              </a:lnSpc>
              <a:buFont typeface="Arial"/>
              <a:buChar char="•"/>
            </a:pPr>
            <a:r>
              <a:rPr lang="en-US" sz="2169" spc="-86">
                <a:solidFill>
                  <a:srgbClr val="11071B"/>
                </a:solidFill>
                <a:latin typeface="Roboto Mono"/>
                <a:ea typeface="Roboto Mono"/>
                <a:cs typeface="Roboto Mono"/>
                <a:sym typeface="Roboto Mono"/>
              </a:rPr>
              <a:t>Blockchain ensures that attendance data is secure and cannot be tampered with.</a:t>
            </a:r>
          </a:p>
          <a:p>
            <a:pPr marL="468387" lvl="1" indent="-234193" algn="l">
              <a:lnSpc>
                <a:spcPts val="2603"/>
              </a:lnSpc>
              <a:buFont typeface="Arial"/>
              <a:buChar char="•"/>
            </a:pPr>
            <a:r>
              <a:rPr lang="en-US" sz="2169" spc="-86">
                <a:solidFill>
                  <a:srgbClr val="11071B"/>
                </a:solidFill>
                <a:latin typeface="Roboto Mono"/>
                <a:ea typeface="Roboto Mono"/>
                <a:cs typeface="Roboto Mono"/>
                <a:sym typeface="Roboto Mono"/>
              </a:rPr>
              <a:t>Transparency allows all stakeholders to view the records, ensuring trust in the system.</a:t>
            </a:r>
          </a:p>
          <a:p>
            <a:pPr algn="l">
              <a:lnSpc>
                <a:spcPts val="2603"/>
              </a:lnSpc>
            </a:pPr>
            <a:endParaRPr lang="en-US" sz="2169" spc="-86">
              <a:solidFill>
                <a:srgbClr val="11071B"/>
              </a:solidFill>
              <a:latin typeface="Roboto Mono"/>
              <a:ea typeface="Roboto Mono"/>
              <a:cs typeface="Roboto Mono"/>
              <a:sym typeface="Roboto Mono"/>
            </a:endParaRPr>
          </a:p>
          <a:p>
            <a:pPr algn="l">
              <a:lnSpc>
                <a:spcPts val="2603"/>
              </a:lnSpc>
            </a:pPr>
            <a:r>
              <a:rPr lang="en-US" sz="2169" b="1" spc="-86">
                <a:solidFill>
                  <a:srgbClr val="11071B"/>
                </a:solidFill>
                <a:latin typeface="Roboto Mono Bold"/>
                <a:ea typeface="Roboto Mono Bold"/>
                <a:cs typeface="Roboto Mono Bold"/>
                <a:sym typeface="Roboto Mono Bold"/>
              </a:rPr>
              <a:t>Reduced Administrative Burden</a:t>
            </a:r>
            <a:r>
              <a:rPr lang="en-US" sz="2169" spc="-86">
                <a:solidFill>
                  <a:srgbClr val="11071B"/>
                </a:solidFill>
                <a:latin typeface="Roboto Mono"/>
                <a:ea typeface="Roboto Mono"/>
                <a:cs typeface="Roboto Mono"/>
                <a:sym typeface="Roboto Mono"/>
              </a:rPr>
              <a:t>:</a:t>
            </a:r>
          </a:p>
          <a:p>
            <a:pPr marL="468387" lvl="1" indent="-234193" algn="l">
              <a:lnSpc>
                <a:spcPts val="2603"/>
              </a:lnSpc>
              <a:buFont typeface="Arial"/>
              <a:buChar char="•"/>
            </a:pPr>
            <a:r>
              <a:rPr lang="en-US" sz="2169" spc="-86">
                <a:solidFill>
                  <a:srgbClr val="11071B"/>
                </a:solidFill>
                <a:latin typeface="Roboto Mono"/>
                <a:ea typeface="Roboto Mono"/>
                <a:cs typeface="Roboto Mono"/>
                <a:sym typeface="Roboto Mono"/>
              </a:rPr>
              <a:t>The automated system reduces the need for manual data entry and verification, saving time for faculty and administrators.</a:t>
            </a:r>
          </a:p>
          <a:p>
            <a:pPr algn="l">
              <a:lnSpc>
                <a:spcPts val="2603"/>
              </a:lnSpc>
            </a:pPr>
            <a:endParaRPr lang="en-US" sz="2169" spc="-86">
              <a:solidFill>
                <a:srgbClr val="11071B"/>
              </a:solidFill>
              <a:latin typeface="Roboto Mono"/>
              <a:ea typeface="Roboto Mono"/>
              <a:cs typeface="Roboto Mono"/>
              <a:sym typeface="Roboto Mono"/>
            </a:endParaRPr>
          </a:p>
          <a:p>
            <a:pPr algn="l">
              <a:lnSpc>
                <a:spcPts val="2603"/>
              </a:lnSpc>
            </a:pPr>
            <a:r>
              <a:rPr lang="en-US" sz="2169" b="1" spc="-86">
                <a:solidFill>
                  <a:srgbClr val="11071B"/>
                </a:solidFill>
                <a:latin typeface="Roboto Mono Bold"/>
                <a:ea typeface="Roboto Mono Bold"/>
                <a:cs typeface="Roboto Mono Bold"/>
                <a:sym typeface="Roboto Mono Bold"/>
              </a:rPr>
              <a:t>Real-Time Updates:</a:t>
            </a:r>
          </a:p>
          <a:p>
            <a:pPr marL="468387" lvl="1" indent="-234193" algn="l">
              <a:lnSpc>
                <a:spcPts val="2603"/>
              </a:lnSpc>
              <a:buFont typeface="Arial"/>
              <a:buChar char="•"/>
            </a:pPr>
            <a:r>
              <a:rPr lang="en-US" sz="2169" spc="-86">
                <a:solidFill>
                  <a:srgbClr val="11071B"/>
                </a:solidFill>
                <a:latin typeface="Roboto Mono"/>
                <a:ea typeface="Roboto Mono"/>
                <a:cs typeface="Roboto Mono"/>
                <a:sym typeface="Roboto Mono"/>
              </a:rPr>
              <a:t>Attendance records are updated instantly and can be viewed in real-time by authorized users, improving efficiency in tracking attendance.</a:t>
            </a:r>
          </a:p>
          <a:p>
            <a:pPr algn="l">
              <a:lnSpc>
                <a:spcPts val="2603"/>
              </a:lnSpc>
            </a:pPr>
            <a:endParaRPr lang="en-US" sz="2169" spc="-86">
              <a:solidFill>
                <a:srgbClr val="11071B"/>
              </a:solidFill>
              <a:latin typeface="Roboto Mono"/>
              <a:ea typeface="Roboto Mono"/>
              <a:cs typeface="Roboto Mono"/>
              <a:sym typeface="Roboto Mono"/>
            </a:endParaRPr>
          </a:p>
          <a:p>
            <a:pPr algn="l">
              <a:lnSpc>
                <a:spcPts val="2603"/>
              </a:lnSpc>
            </a:pPr>
            <a:r>
              <a:rPr lang="en-US" sz="2169" b="1" spc="-86">
                <a:solidFill>
                  <a:srgbClr val="11071B"/>
                </a:solidFill>
                <a:latin typeface="Roboto Mono Bold"/>
                <a:ea typeface="Roboto Mono Bold"/>
                <a:cs typeface="Roboto Mono Bold"/>
                <a:sym typeface="Roboto Mono Bold"/>
              </a:rPr>
              <a:t>Impact of Blockchain in Attendance Management:</a:t>
            </a:r>
          </a:p>
          <a:p>
            <a:pPr marL="468387" lvl="1" indent="-234193" algn="l">
              <a:lnSpc>
                <a:spcPts val="2603"/>
              </a:lnSpc>
              <a:buFont typeface="Arial"/>
              <a:buChar char="•"/>
            </a:pPr>
            <a:r>
              <a:rPr lang="en-US" sz="2169" spc="-86">
                <a:solidFill>
                  <a:srgbClr val="11071B"/>
                </a:solidFill>
                <a:latin typeface="Roboto Mono"/>
                <a:ea typeface="Roboto Mono"/>
                <a:cs typeface="Roboto Mono"/>
                <a:sym typeface="Roboto Mono"/>
              </a:rPr>
              <a:t>Blockchain technology ensures that attendance records are permanent and verifiable, solving key problems like manipulation, data loss, and inefficiency.</a:t>
            </a:r>
          </a:p>
          <a:p>
            <a:pPr marL="468387" lvl="1" indent="-234193" algn="l">
              <a:lnSpc>
                <a:spcPts val="2603"/>
              </a:lnSpc>
              <a:buFont typeface="Arial"/>
              <a:buChar char="•"/>
            </a:pPr>
            <a:r>
              <a:rPr lang="en-US" sz="2169" spc="-86">
                <a:solidFill>
                  <a:srgbClr val="11071B"/>
                </a:solidFill>
                <a:latin typeface="Roboto Mono"/>
                <a:ea typeface="Roboto Mono"/>
                <a:cs typeface="Roboto Mono"/>
                <a:sym typeface="Roboto Mono"/>
              </a:rPr>
              <a:t>This project shows how blockchain can improve the accuracy and reliability of attendance systems in educational institutions or workplaces.</a:t>
            </a:r>
          </a:p>
          <a:p>
            <a:pPr marL="0" lvl="0" indent="0" algn="l">
              <a:lnSpc>
                <a:spcPts val="2603"/>
              </a:lnSpc>
            </a:pPr>
            <a:endParaRPr lang="en-US" sz="2169" spc="-86">
              <a:solidFill>
                <a:srgbClr val="11071B"/>
              </a:solidFill>
              <a:latin typeface="Roboto Mono"/>
              <a:ea typeface="Roboto Mono"/>
              <a:cs typeface="Roboto Mono"/>
              <a:sym typeface="Roboto Mono"/>
            </a:endParaRPr>
          </a:p>
        </p:txBody>
      </p:sp>
      <p:sp>
        <p:nvSpPr>
          <p:cNvPr id="5" name="TextBox 5"/>
          <p:cNvSpPr txBox="1"/>
          <p:nvPr/>
        </p:nvSpPr>
        <p:spPr>
          <a:xfrm>
            <a:off x="8049082" y="526525"/>
            <a:ext cx="4746094" cy="1004349"/>
          </a:xfrm>
          <a:prstGeom prst="rect">
            <a:avLst/>
          </a:prstGeom>
        </p:spPr>
        <p:txBody>
          <a:bodyPr lIns="0" tIns="0" rIns="0" bIns="0" rtlCol="0" anchor="t">
            <a:spAutoFit/>
          </a:bodyPr>
          <a:lstStyle/>
          <a:p>
            <a:pPr marL="0" lvl="0" indent="0" algn="l">
              <a:lnSpc>
                <a:spcPts val="7922"/>
              </a:lnSpc>
            </a:pPr>
            <a:r>
              <a:rPr lang="en-US" sz="6601" b="1" spc="-264">
                <a:solidFill>
                  <a:srgbClr val="11071B"/>
                </a:solidFill>
                <a:latin typeface="Roboto Mono Bold"/>
                <a:ea typeface="Roboto Mono Bold"/>
                <a:cs typeface="Roboto Mono Bold"/>
                <a:sym typeface="Roboto Mono Bold"/>
              </a:rPr>
              <a:t>Conclusion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965324" y="8479723"/>
            <a:ext cx="8357352" cy="1807277"/>
          </a:xfrm>
          <a:custGeom>
            <a:avLst/>
            <a:gdLst/>
            <a:ahLst/>
            <a:cxnLst/>
            <a:rect l="l" t="t" r="r" b="b"/>
            <a:pathLst>
              <a:path w="8357352" h="1807277">
                <a:moveTo>
                  <a:pt x="0" y="0"/>
                </a:moveTo>
                <a:lnTo>
                  <a:pt x="8357352" y="0"/>
                </a:lnTo>
                <a:lnTo>
                  <a:pt x="8357352" y="1807277"/>
                </a:lnTo>
                <a:lnTo>
                  <a:pt x="0" y="1807277"/>
                </a:lnTo>
                <a:lnTo>
                  <a:pt x="0" y="0"/>
                </a:lnTo>
                <a:close/>
              </a:path>
            </a:pathLst>
          </a:custGeom>
          <a:blipFill>
            <a:blip r:embed="rId2"/>
            <a:stretch>
              <a:fillRect/>
            </a:stretch>
          </a:blipFill>
        </p:spPr>
        <p:txBody>
          <a:bodyPr/>
          <a:lstStyle/>
          <a:p>
            <a:endParaRPr lang="en-US"/>
          </a:p>
        </p:txBody>
      </p:sp>
      <p:sp>
        <p:nvSpPr>
          <p:cNvPr id="3" name="Freeform 3"/>
          <p:cNvSpPr/>
          <p:nvPr/>
        </p:nvSpPr>
        <p:spPr>
          <a:xfrm>
            <a:off x="5835462" y="1259220"/>
            <a:ext cx="7194738" cy="7008480"/>
          </a:xfrm>
          <a:custGeom>
            <a:avLst/>
            <a:gdLst/>
            <a:ahLst/>
            <a:cxnLst/>
            <a:rect l="l" t="t" r="r" b="b"/>
            <a:pathLst>
              <a:path w="7803526" h="7735245">
                <a:moveTo>
                  <a:pt x="0" y="0"/>
                </a:moveTo>
                <a:lnTo>
                  <a:pt x="7803526" y="0"/>
                </a:lnTo>
                <a:lnTo>
                  <a:pt x="7803526" y="7735246"/>
                </a:lnTo>
                <a:lnTo>
                  <a:pt x="0" y="7735246"/>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1" y="246122"/>
            <a:ext cx="18288000" cy="1013098"/>
          </a:xfrm>
          <a:prstGeom prst="rect">
            <a:avLst/>
          </a:prstGeom>
        </p:spPr>
        <p:txBody>
          <a:bodyPr wrap="square" lIns="0" tIns="0" rIns="0" bIns="0" rtlCol="0" anchor="t">
            <a:spAutoFit/>
          </a:bodyPr>
          <a:lstStyle/>
          <a:p>
            <a:pPr algn="ctr">
              <a:lnSpc>
                <a:spcPts val="7922"/>
              </a:lnSpc>
              <a:spcBef>
                <a:spcPct val="0"/>
              </a:spcBef>
            </a:pPr>
            <a:r>
              <a:rPr lang="en-US" sz="6601" b="1" spc="-264" dirty="0">
                <a:solidFill>
                  <a:srgbClr val="000000"/>
                </a:solidFill>
                <a:latin typeface="Roboto Mono Bold"/>
                <a:ea typeface="Roboto Mono Bold"/>
                <a:cs typeface="Roboto Mono Bold"/>
                <a:sym typeface="Roboto Mono Bold"/>
              </a:rPr>
              <a:t>Husain Companywala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7302351" y="526525"/>
            <a:ext cx="10985649" cy="1004349"/>
          </a:xfrm>
          <a:prstGeom prst="rect">
            <a:avLst/>
          </a:prstGeom>
        </p:spPr>
        <p:txBody>
          <a:bodyPr lIns="0" tIns="0" rIns="0" bIns="0" rtlCol="0" anchor="t">
            <a:spAutoFit/>
          </a:bodyPr>
          <a:lstStyle/>
          <a:p>
            <a:pPr marL="0" lvl="0" indent="0" algn="l">
              <a:lnSpc>
                <a:spcPts val="7922"/>
              </a:lnSpc>
            </a:pPr>
            <a:r>
              <a:rPr lang="en-US" sz="6601" b="1" spc="-264">
                <a:solidFill>
                  <a:srgbClr val="11071B"/>
                </a:solidFill>
                <a:latin typeface="Roboto Mono Bold"/>
                <a:ea typeface="Roboto Mono Bold"/>
                <a:cs typeface="Roboto Mono Bold"/>
                <a:sym typeface="Roboto Mono Bold"/>
              </a:rPr>
              <a:t>Introduction</a:t>
            </a:r>
          </a:p>
        </p:txBody>
      </p:sp>
      <p:sp>
        <p:nvSpPr>
          <p:cNvPr id="3" name="AutoShape 3"/>
          <p:cNvSpPr/>
          <p:nvPr/>
        </p:nvSpPr>
        <p:spPr>
          <a:xfrm>
            <a:off x="7796387" y="1807481"/>
            <a:ext cx="10491613" cy="0"/>
          </a:xfrm>
          <a:prstGeom prst="line">
            <a:avLst/>
          </a:prstGeom>
          <a:ln w="9525" cap="rnd">
            <a:solidFill>
              <a:srgbClr val="481E6F"/>
            </a:solidFill>
            <a:prstDash val="solid"/>
            <a:headEnd type="none" w="sm" len="sm"/>
            <a:tailEnd type="none" w="sm" len="sm"/>
          </a:ln>
        </p:spPr>
        <p:txBody>
          <a:bodyPr/>
          <a:lstStyle/>
          <a:p>
            <a:endParaRPr lang="en-US"/>
          </a:p>
        </p:txBody>
      </p:sp>
      <p:grpSp>
        <p:nvGrpSpPr>
          <p:cNvPr id="4" name="Group 4"/>
          <p:cNvGrpSpPr/>
          <p:nvPr/>
        </p:nvGrpSpPr>
        <p:grpSpPr>
          <a:xfrm>
            <a:off x="0" y="0"/>
            <a:ext cx="6792335" cy="10287000"/>
            <a:chOff x="0" y="0"/>
            <a:chExt cx="9056447" cy="13716000"/>
          </a:xfrm>
        </p:grpSpPr>
        <p:sp>
          <p:nvSpPr>
            <p:cNvPr id="5" name="Freeform 5"/>
            <p:cNvSpPr/>
            <p:nvPr/>
          </p:nvSpPr>
          <p:spPr>
            <a:xfrm>
              <a:off x="0" y="0"/>
              <a:ext cx="9056446" cy="13716000"/>
            </a:xfrm>
            <a:custGeom>
              <a:avLst/>
              <a:gdLst/>
              <a:ahLst/>
              <a:cxnLst/>
              <a:rect l="l" t="t" r="r" b="b"/>
              <a:pathLst>
                <a:path w="9056446" h="13716000">
                  <a:moveTo>
                    <a:pt x="0" y="0"/>
                  </a:moveTo>
                  <a:lnTo>
                    <a:pt x="9056446" y="0"/>
                  </a:lnTo>
                  <a:lnTo>
                    <a:pt x="9056446" y="13716000"/>
                  </a:lnTo>
                  <a:lnTo>
                    <a:pt x="0" y="13716000"/>
                  </a:lnTo>
                  <a:close/>
                </a:path>
              </a:pathLst>
            </a:custGeom>
            <a:blipFill>
              <a:blip r:embed="rId2"/>
              <a:stretch>
                <a:fillRect l="-63658" r="-63658"/>
              </a:stretch>
            </a:blipFill>
          </p:spPr>
          <p:txBody>
            <a:bodyPr/>
            <a:lstStyle/>
            <a:p>
              <a:endParaRPr lang="en-US"/>
            </a:p>
          </p:txBody>
        </p:sp>
      </p:grpSp>
      <p:sp>
        <p:nvSpPr>
          <p:cNvPr id="6" name="TextBox 6"/>
          <p:cNvSpPr txBox="1"/>
          <p:nvPr/>
        </p:nvSpPr>
        <p:spPr>
          <a:xfrm>
            <a:off x="6792335" y="2397636"/>
            <a:ext cx="11227700" cy="7430244"/>
          </a:xfrm>
          <a:prstGeom prst="rect">
            <a:avLst/>
          </a:prstGeom>
        </p:spPr>
        <p:txBody>
          <a:bodyPr lIns="0" tIns="0" rIns="0" bIns="0" rtlCol="0" anchor="t">
            <a:spAutoFit/>
          </a:bodyPr>
          <a:lstStyle/>
          <a:p>
            <a:pPr marL="704573" lvl="1" indent="-352286" algn="l">
              <a:lnSpc>
                <a:spcPts val="3916"/>
              </a:lnSpc>
              <a:buFont typeface="Arial"/>
              <a:buChar char="•"/>
            </a:pPr>
            <a:r>
              <a:rPr lang="en-US" sz="3263" b="1" spc="-130">
                <a:solidFill>
                  <a:srgbClr val="11071B"/>
                </a:solidFill>
                <a:latin typeface="Roboto Mono Bold"/>
                <a:ea typeface="Roboto Mono Bold"/>
                <a:cs typeface="Roboto Mono Bold"/>
                <a:sym typeface="Roboto Mono Bold"/>
              </a:rPr>
              <a:t>Overview of Attendance Management:</a:t>
            </a:r>
            <a:r>
              <a:rPr lang="en-US" sz="3263" spc="-130">
                <a:solidFill>
                  <a:srgbClr val="11071B"/>
                </a:solidFill>
                <a:latin typeface="Roboto Mono"/>
                <a:ea typeface="Roboto Mono"/>
                <a:cs typeface="Roboto Mono"/>
                <a:sym typeface="Roboto Mono"/>
              </a:rPr>
              <a:t> Traditional attendance systems rely on manual or centralized methods which are prone to errors, manipulation, and inefficiency.</a:t>
            </a:r>
          </a:p>
          <a:p>
            <a:pPr algn="l">
              <a:lnSpc>
                <a:spcPts val="3916"/>
              </a:lnSpc>
            </a:pPr>
            <a:endParaRPr lang="en-US" sz="3263" spc="-130">
              <a:solidFill>
                <a:srgbClr val="11071B"/>
              </a:solidFill>
              <a:latin typeface="Roboto Mono"/>
              <a:ea typeface="Roboto Mono"/>
              <a:cs typeface="Roboto Mono"/>
              <a:sym typeface="Roboto Mono"/>
            </a:endParaRPr>
          </a:p>
          <a:p>
            <a:pPr marL="704573" lvl="1" indent="-352286" algn="l">
              <a:lnSpc>
                <a:spcPts val="3916"/>
              </a:lnSpc>
              <a:buFont typeface="Arial"/>
              <a:buChar char="•"/>
            </a:pPr>
            <a:r>
              <a:rPr lang="en-US" sz="3263" b="1" spc="-130">
                <a:solidFill>
                  <a:srgbClr val="11071B"/>
                </a:solidFill>
                <a:latin typeface="Roboto Mono Bold"/>
                <a:ea typeface="Roboto Mono Bold"/>
                <a:cs typeface="Roboto Mono Bold"/>
                <a:sym typeface="Roboto Mono Bold"/>
              </a:rPr>
              <a:t>Blockchain in Attendance Management</a:t>
            </a:r>
            <a:r>
              <a:rPr lang="en-US" sz="3263" spc="-130">
                <a:solidFill>
                  <a:srgbClr val="11071B"/>
                </a:solidFill>
                <a:latin typeface="Roboto Mono"/>
                <a:ea typeface="Roboto Mono"/>
                <a:cs typeface="Roboto Mono"/>
                <a:sym typeface="Roboto Mono"/>
              </a:rPr>
              <a:t>: Blockchain offers a decentralized, secure, and tamper-proof solution for attendance management.</a:t>
            </a:r>
          </a:p>
          <a:p>
            <a:pPr algn="l">
              <a:lnSpc>
                <a:spcPts val="3916"/>
              </a:lnSpc>
            </a:pPr>
            <a:endParaRPr lang="en-US" sz="3263" spc="-130">
              <a:solidFill>
                <a:srgbClr val="11071B"/>
              </a:solidFill>
              <a:latin typeface="Roboto Mono"/>
              <a:ea typeface="Roboto Mono"/>
              <a:cs typeface="Roboto Mono"/>
              <a:sym typeface="Roboto Mono"/>
            </a:endParaRPr>
          </a:p>
          <a:p>
            <a:pPr marL="704573" lvl="1" indent="-352286" algn="l">
              <a:lnSpc>
                <a:spcPts val="3916"/>
              </a:lnSpc>
              <a:buFont typeface="Arial"/>
              <a:buChar char="•"/>
            </a:pPr>
            <a:r>
              <a:rPr lang="en-US" sz="3263" b="1" spc="-130">
                <a:solidFill>
                  <a:srgbClr val="11071B"/>
                </a:solidFill>
                <a:latin typeface="Roboto Mono Bold"/>
                <a:ea typeface="Roboto Mono Bold"/>
                <a:cs typeface="Roboto Mono Bold"/>
                <a:sym typeface="Roboto Mono Bold"/>
              </a:rPr>
              <a:t>Importance of the Project:</a:t>
            </a:r>
            <a:r>
              <a:rPr lang="en-US" sz="3263" spc="-130">
                <a:solidFill>
                  <a:srgbClr val="11071B"/>
                </a:solidFill>
                <a:latin typeface="Roboto Mono"/>
                <a:ea typeface="Roboto Mono"/>
                <a:cs typeface="Roboto Mono"/>
                <a:sym typeface="Roboto Mono"/>
              </a:rPr>
              <a:t> By leveraging blockchain technology, the system enhances transparency, security, and operational efficiency for tracking attendance.</a:t>
            </a:r>
          </a:p>
          <a:p>
            <a:pPr marL="0" lvl="0" indent="0" algn="l">
              <a:lnSpc>
                <a:spcPts val="3916"/>
              </a:lnSpc>
            </a:pPr>
            <a:endParaRPr lang="en-US" sz="3263" spc="-130">
              <a:solidFill>
                <a:srgbClr val="11071B"/>
              </a:solidFill>
              <a:latin typeface="Roboto Mono"/>
              <a:ea typeface="Roboto Mono"/>
              <a:cs typeface="Roboto Mono"/>
              <a:sym typeface="Roboto Mon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7796387" y="1807481"/>
            <a:ext cx="10491613" cy="0"/>
          </a:xfrm>
          <a:prstGeom prst="line">
            <a:avLst/>
          </a:prstGeom>
          <a:ln w="9525" cap="rnd">
            <a:solidFill>
              <a:srgbClr val="481E6F"/>
            </a:solidFill>
            <a:prstDash val="solid"/>
            <a:headEnd type="none" w="sm" len="sm"/>
            <a:tailEnd type="none" w="sm" len="sm"/>
          </a:ln>
        </p:spPr>
        <p:txBody>
          <a:bodyPr/>
          <a:lstStyle/>
          <a:p>
            <a:endParaRPr lang="en-US"/>
          </a:p>
        </p:txBody>
      </p:sp>
      <p:grpSp>
        <p:nvGrpSpPr>
          <p:cNvPr id="3" name="Group 3"/>
          <p:cNvGrpSpPr/>
          <p:nvPr/>
        </p:nvGrpSpPr>
        <p:grpSpPr>
          <a:xfrm>
            <a:off x="0" y="0"/>
            <a:ext cx="6788403" cy="10287000"/>
            <a:chOff x="0" y="0"/>
            <a:chExt cx="9051204" cy="13716000"/>
          </a:xfrm>
        </p:grpSpPr>
        <p:sp>
          <p:nvSpPr>
            <p:cNvPr id="4" name="Freeform 4"/>
            <p:cNvSpPr/>
            <p:nvPr/>
          </p:nvSpPr>
          <p:spPr>
            <a:xfrm>
              <a:off x="0" y="0"/>
              <a:ext cx="9051204" cy="13716000"/>
            </a:xfrm>
            <a:custGeom>
              <a:avLst/>
              <a:gdLst/>
              <a:ahLst/>
              <a:cxnLst/>
              <a:rect l="l" t="t" r="r" b="b"/>
              <a:pathLst>
                <a:path w="9051204" h="13716000">
                  <a:moveTo>
                    <a:pt x="0" y="0"/>
                  </a:moveTo>
                  <a:lnTo>
                    <a:pt x="9051204" y="0"/>
                  </a:lnTo>
                  <a:lnTo>
                    <a:pt x="9051204" y="13716000"/>
                  </a:lnTo>
                  <a:lnTo>
                    <a:pt x="0" y="13716000"/>
                  </a:lnTo>
                  <a:close/>
                </a:path>
              </a:pathLst>
            </a:custGeom>
            <a:blipFill>
              <a:blip r:embed="rId3"/>
              <a:stretch>
                <a:fillRect l="-25768" r="-25768"/>
              </a:stretch>
            </a:blipFill>
          </p:spPr>
          <p:txBody>
            <a:bodyPr/>
            <a:lstStyle/>
            <a:p>
              <a:endParaRPr lang="en-US"/>
            </a:p>
          </p:txBody>
        </p:sp>
      </p:grpSp>
      <p:sp>
        <p:nvSpPr>
          <p:cNvPr id="5" name="TextBox 5"/>
          <p:cNvSpPr txBox="1"/>
          <p:nvPr/>
        </p:nvSpPr>
        <p:spPr>
          <a:xfrm>
            <a:off x="7302351" y="2485704"/>
            <a:ext cx="10985649" cy="6810375"/>
          </a:xfrm>
          <a:prstGeom prst="rect">
            <a:avLst/>
          </a:prstGeom>
        </p:spPr>
        <p:txBody>
          <a:bodyPr lIns="0" tIns="0" rIns="0" bIns="0" rtlCol="0" anchor="t">
            <a:spAutoFit/>
          </a:bodyPr>
          <a:lstStyle/>
          <a:p>
            <a:pPr algn="l">
              <a:lnSpc>
                <a:spcPts val="4137"/>
              </a:lnSpc>
            </a:pPr>
            <a:r>
              <a:rPr lang="en-US" sz="3448" spc="-137">
                <a:solidFill>
                  <a:srgbClr val="11071B"/>
                </a:solidFill>
                <a:latin typeface="Roboto Mono"/>
                <a:ea typeface="Roboto Mono"/>
                <a:cs typeface="Roboto Mono"/>
                <a:sym typeface="Roboto Mono"/>
              </a:rPr>
              <a:t>Challenges with Traditional Systems:</a:t>
            </a:r>
          </a:p>
          <a:p>
            <a:pPr algn="l">
              <a:lnSpc>
                <a:spcPts val="4137"/>
              </a:lnSpc>
            </a:pPr>
            <a:endParaRPr lang="en-US" sz="3448" spc="-137">
              <a:solidFill>
                <a:srgbClr val="11071B"/>
              </a:solidFill>
              <a:latin typeface="Roboto Mono"/>
              <a:ea typeface="Roboto Mono"/>
              <a:cs typeface="Roboto Mono"/>
              <a:sym typeface="Roboto Mono"/>
            </a:endParaRPr>
          </a:p>
          <a:p>
            <a:pPr algn="l">
              <a:lnSpc>
                <a:spcPts val="4137"/>
              </a:lnSpc>
            </a:pPr>
            <a:r>
              <a:rPr lang="en-US" sz="3448" spc="-137">
                <a:solidFill>
                  <a:srgbClr val="11071B"/>
                </a:solidFill>
                <a:latin typeface="Roboto Mono"/>
                <a:ea typeface="Roboto Mono"/>
                <a:cs typeface="Roboto Mono"/>
                <a:sym typeface="Roboto Mono"/>
              </a:rPr>
              <a:t>•</a:t>
            </a:r>
            <a:r>
              <a:rPr lang="en-US" sz="3448" b="1" spc="-137">
                <a:solidFill>
                  <a:srgbClr val="11071B"/>
                </a:solidFill>
                <a:latin typeface="Roboto Mono Bold"/>
                <a:ea typeface="Roboto Mono Bold"/>
                <a:cs typeface="Roboto Mono Bold"/>
                <a:sym typeface="Roboto Mono Bold"/>
              </a:rPr>
              <a:t>Manipulation:</a:t>
            </a:r>
            <a:r>
              <a:rPr lang="en-US" sz="3448" spc="-137">
                <a:solidFill>
                  <a:srgbClr val="11071B"/>
                </a:solidFill>
                <a:latin typeface="Roboto Mono"/>
                <a:ea typeface="Roboto Mono"/>
                <a:cs typeface="Roboto Mono"/>
                <a:sym typeface="Roboto Mono"/>
              </a:rPr>
              <a:t> Data can be falsified, and attendance records are susceptible to tampering.</a:t>
            </a:r>
          </a:p>
          <a:p>
            <a:pPr algn="l">
              <a:lnSpc>
                <a:spcPts val="4137"/>
              </a:lnSpc>
            </a:pPr>
            <a:endParaRPr lang="en-US" sz="3448" spc="-137">
              <a:solidFill>
                <a:srgbClr val="11071B"/>
              </a:solidFill>
              <a:latin typeface="Roboto Mono"/>
              <a:ea typeface="Roboto Mono"/>
              <a:cs typeface="Roboto Mono"/>
              <a:sym typeface="Roboto Mono"/>
            </a:endParaRPr>
          </a:p>
          <a:p>
            <a:pPr algn="l">
              <a:lnSpc>
                <a:spcPts val="4137"/>
              </a:lnSpc>
            </a:pPr>
            <a:r>
              <a:rPr lang="en-US" sz="3448" spc="-137">
                <a:solidFill>
                  <a:srgbClr val="11071B"/>
                </a:solidFill>
                <a:latin typeface="Roboto Mono"/>
                <a:ea typeface="Roboto Mono"/>
                <a:cs typeface="Roboto Mono"/>
                <a:sym typeface="Roboto Mono"/>
              </a:rPr>
              <a:t>•</a:t>
            </a:r>
            <a:r>
              <a:rPr lang="en-US" sz="3448" b="1" spc="-137">
                <a:solidFill>
                  <a:srgbClr val="11071B"/>
                </a:solidFill>
                <a:latin typeface="Roboto Mono Bold"/>
                <a:ea typeface="Roboto Mono Bold"/>
                <a:cs typeface="Roboto Mono Bold"/>
                <a:sym typeface="Roboto Mono Bold"/>
              </a:rPr>
              <a:t>Lack of Transparency:</a:t>
            </a:r>
            <a:r>
              <a:rPr lang="en-US" sz="3448" spc="-137">
                <a:solidFill>
                  <a:srgbClr val="11071B"/>
                </a:solidFill>
                <a:latin typeface="Roboto Mono"/>
                <a:ea typeface="Roboto Mono"/>
                <a:cs typeface="Roboto Mono"/>
                <a:sym typeface="Roboto Mono"/>
              </a:rPr>
              <a:t> There is no clear audit trail, making it hard to verify records.</a:t>
            </a:r>
          </a:p>
          <a:p>
            <a:pPr algn="l">
              <a:lnSpc>
                <a:spcPts val="4137"/>
              </a:lnSpc>
            </a:pPr>
            <a:endParaRPr lang="en-US" sz="3448" spc="-137">
              <a:solidFill>
                <a:srgbClr val="11071B"/>
              </a:solidFill>
              <a:latin typeface="Roboto Mono"/>
              <a:ea typeface="Roboto Mono"/>
              <a:cs typeface="Roboto Mono"/>
              <a:sym typeface="Roboto Mono"/>
            </a:endParaRPr>
          </a:p>
          <a:p>
            <a:pPr marL="0" lvl="0" indent="0" algn="l">
              <a:lnSpc>
                <a:spcPts val="4137"/>
              </a:lnSpc>
            </a:pPr>
            <a:r>
              <a:rPr lang="en-US" sz="3448" spc="-137">
                <a:solidFill>
                  <a:srgbClr val="11071B"/>
                </a:solidFill>
                <a:latin typeface="Roboto Mono"/>
                <a:ea typeface="Roboto Mono"/>
                <a:cs typeface="Roboto Mono"/>
                <a:sym typeface="Roboto Mono"/>
              </a:rPr>
              <a:t>•</a:t>
            </a:r>
            <a:r>
              <a:rPr lang="en-US" sz="3448" b="1" spc="-137">
                <a:solidFill>
                  <a:srgbClr val="11071B"/>
                </a:solidFill>
                <a:latin typeface="Roboto Mono Bold"/>
                <a:ea typeface="Roboto Mono Bold"/>
                <a:cs typeface="Roboto Mono Bold"/>
                <a:sym typeface="Roboto Mono Bold"/>
              </a:rPr>
              <a:t>Inefficiency:</a:t>
            </a:r>
            <a:r>
              <a:rPr lang="en-US" sz="3448" spc="-137">
                <a:solidFill>
                  <a:srgbClr val="11071B"/>
                </a:solidFill>
                <a:latin typeface="Roboto Mono"/>
                <a:ea typeface="Roboto Mono"/>
                <a:cs typeface="Roboto Mono"/>
                <a:sym typeface="Roboto Mono"/>
              </a:rPr>
              <a:t> Traditional methods require manual effort, leading to administrative delays.</a:t>
            </a:r>
          </a:p>
        </p:txBody>
      </p:sp>
      <p:sp>
        <p:nvSpPr>
          <p:cNvPr id="6" name="TextBox 6"/>
          <p:cNvSpPr txBox="1"/>
          <p:nvPr/>
        </p:nvSpPr>
        <p:spPr>
          <a:xfrm>
            <a:off x="7302351" y="526525"/>
            <a:ext cx="10985649" cy="1004349"/>
          </a:xfrm>
          <a:prstGeom prst="rect">
            <a:avLst/>
          </a:prstGeom>
        </p:spPr>
        <p:txBody>
          <a:bodyPr lIns="0" tIns="0" rIns="0" bIns="0" rtlCol="0" anchor="t">
            <a:spAutoFit/>
          </a:bodyPr>
          <a:lstStyle/>
          <a:p>
            <a:pPr marL="0" lvl="0" indent="0" algn="l">
              <a:lnSpc>
                <a:spcPts val="7922"/>
              </a:lnSpc>
            </a:pPr>
            <a:r>
              <a:rPr lang="en-US" sz="6601" b="1" spc="-264">
                <a:solidFill>
                  <a:srgbClr val="11071B"/>
                </a:solidFill>
                <a:latin typeface="Roboto Mono Bold"/>
                <a:ea typeface="Roboto Mono Bold"/>
                <a:cs typeface="Roboto Mono Bold"/>
                <a:sym typeface="Roboto Mono Bold"/>
              </a:rPr>
              <a:t>Problem Statement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7796387" y="1807481"/>
            <a:ext cx="10491613" cy="0"/>
          </a:xfrm>
          <a:prstGeom prst="line">
            <a:avLst/>
          </a:prstGeom>
          <a:ln w="9525" cap="rnd">
            <a:solidFill>
              <a:srgbClr val="481E6F"/>
            </a:solidFill>
            <a:prstDash val="solid"/>
            <a:headEnd type="none" w="sm" len="sm"/>
            <a:tailEnd type="none" w="sm" len="sm"/>
          </a:ln>
        </p:spPr>
        <p:txBody>
          <a:bodyPr/>
          <a:lstStyle/>
          <a:p>
            <a:endParaRPr lang="en-US"/>
          </a:p>
        </p:txBody>
      </p:sp>
      <p:sp>
        <p:nvSpPr>
          <p:cNvPr id="3" name="Freeform 3"/>
          <p:cNvSpPr/>
          <p:nvPr/>
        </p:nvSpPr>
        <p:spPr>
          <a:xfrm>
            <a:off x="0" y="0"/>
            <a:ext cx="6356958" cy="10287000"/>
          </a:xfrm>
          <a:custGeom>
            <a:avLst/>
            <a:gdLst/>
            <a:ahLst/>
            <a:cxnLst/>
            <a:rect l="l" t="t" r="r" b="b"/>
            <a:pathLst>
              <a:path w="6356958" h="10287000">
                <a:moveTo>
                  <a:pt x="0" y="0"/>
                </a:moveTo>
                <a:lnTo>
                  <a:pt x="6356958" y="0"/>
                </a:lnTo>
                <a:lnTo>
                  <a:pt x="6356958" y="10287000"/>
                </a:lnTo>
                <a:lnTo>
                  <a:pt x="0" y="10287000"/>
                </a:lnTo>
                <a:lnTo>
                  <a:pt x="0" y="0"/>
                </a:lnTo>
                <a:close/>
              </a:path>
            </a:pathLst>
          </a:custGeom>
          <a:blipFill>
            <a:blip r:embed="rId3"/>
            <a:stretch>
              <a:fillRect l="-30911" r="-30911"/>
            </a:stretch>
          </a:blipFill>
        </p:spPr>
        <p:txBody>
          <a:bodyPr/>
          <a:lstStyle/>
          <a:p>
            <a:endParaRPr lang="en-US"/>
          </a:p>
        </p:txBody>
      </p:sp>
      <p:sp>
        <p:nvSpPr>
          <p:cNvPr id="4" name="TextBox 4"/>
          <p:cNvSpPr txBox="1"/>
          <p:nvPr/>
        </p:nvSpPr>
        <p:spPr>
          <a:xfrm>
            <a:off x="6955106" y="2200964"/>
            <a:ext cx="11096501" cy="7599908"/>
          </a:xfrm>
          <a:prstGeom prst="rect">
            <a:avLst/>
          </a:prstGeom>
        </p:spPr>
        <p:txBody>
          <a:bodyPr lIns="0" tIns="0" rIns="0" bIns="0" rtlCol="0" anchor="t">
            <a:spAutoFit/>
          </a:bodyPr>
          <a:lstStyle/>
          <a:p>
            <a:pPr algn="l">
              <a:lnSpc>
                <a:spcPts val="2924"/>
              </a:lnSpc>
            </a:pPr>
            <a:r>
              <a:rPr lang="en-US" sz="2437" b="1" spc="-97">
                <a:solidFill>
                  <a:srgbClr val="11071B"/>
                </a:solidFill>
                <a:latin typeface="Roboto Mono Bold"/>
                <a:ea typeface="Roboto Mono Bold"/>
                <a:cs typeface="Roboto Mono Bold"/>
                <a:sym typeface="Roboto Mono Bold"/>
              </a:rPr>
              <a:t>Definition:</a:t>
            </a:r>
            <a:r>
              <a:rPr lang="en-US" sz="2437" spc="-97">
                <a:solidFill>
                  <a:srgbClr val="11071B"/>
                </a:solidFill>
                <a:latin typeface="Roboto Mono"/>
                <a:ea typeface="Roboto Mono"/>
                <a:cs typeface="Roboto Mono"/>
                <a:sym typeface="Roboto Mono"/>
              </a:rPr>
              <a:t> </a:t>
            </a:r>
          </a:p>
          <a:p>
            <a:pPr marL="526162" lvl="1" indent="-263081" algn="l">
              <a:lnSpc>
                <a:spcPts val="2924"/>
              </a:lnSpc>
              <a:buFont typeface="Arial"/>
              <a:buChar char="•"/>
            </a:pPr>
            <a:r>
              <a:rPr lang="en-US" sz="2437" spc="-97">
                <a:solidFill>
                  <a:srgbClr val="11071B"/>
                </a:solidFill>
                <a:latin typeface="Roboto Mono"/>
                <a:ea typeface="Roboto Mono"/>
                <a:cs typeface="Roboto Mono"/>
                <a:sym typeface="Roboto Mono"/>
              </a:rPr>
              <a:t>Blockchain is like a digital notebook that keeps a record of transactions (like who did what and when). Once something is written in this notebook, it can never be changed or erased.</a:t>
            </a:r>
          </a:p>
          <a:p>
            <a:pPr algn="l">
              <a:lnSpc>
                <a:spcPts val="2924"/>
              </a:lnSpc>
            </a:pPr>
            <a:endParaRPr lang="en-US" sz="2437" spc="-97">
              <a:solidFill>
                <a:srgbClr val="11071B"/>
              </a:solidFill>
              <a:latin typeface="Roboto Mono"/>
              <a:ea typeface="Roboto Mono"/>
              <a:cs typeface="Roboto Mono"/>
              <a:sym typeface="Roboto Mono"/>
            </a:endParaRPr>
          </a:p>
          <a:p>
            <a:pPr algn="l">
              <a:lnSpc>
                <a:spcPts val="2924"/>
              </a:lnSpc>
            </a:pPr>
            <a:r>
              <a:rPr lang="en-US" sz="2437" b="1" spc="-97">
                <a:solidFill>
                  <a:srgbClr val="11071B"/>
                </a:solidFill>
                <a:latin typeface="Roboto Mono Bold"/>
                <a:ea typeface="Roboto Mono Bold"/>
                <a:cs typeface="Roboto Mono Bold"/>
                <a:sym typeface="Roboto Mono Bold"/>
              </a:rPr>
              <a:t>Key Characteristics:</a:t>
            </a:r>
          </a:p>
          <a:p>
            <a:pPr marL="526162" lvl="1" indent="-263081" algn="l">
              <a:lnSpc>
                <a:spcPts val="2924"/>
              </a:lnSpc>
              <a:buFont typeface="Arial"/>
              <a:buChar char="•"/>
            </a:pPr>
            <a:r>
              <a:rPr lang="en-US" sz="2437" spc="-97">
                <a:solidFill>
                  <a:srgbClr val="11071B"/>
                </a:solidFill>
                <a:latin typeface="Roboto Mono"/>
                <a:ea typeface="Roboto Mono"/>
                <a:cs typeface="Roboto Mono"/>
                <a:sym typeface="Roboto Mono"/>
              </a:rPr>
              <a:t>Shared Control: No one person owns the notebook; everyone in the group has a copy.</a:t>
            </a:r>
          </a:p>
          <a:p>
            <a:pPr marL="526162" lvl="1" indent="-263081" algn="l">
              <a:lnSpc>
                <a:spcPts val="2924"/>
              </a:lnSpc>
              <a:buFont typeface="Arial"/>
              <a:buChar char="•"/>
            </a:pPr>
            <a:r>
              <a:rPr lang="en-US" sz="2437" spc="-97">
                <a:solidFill>
                  <a:srgbClr val="11071B"/>
                </a:solidFill>
                <a:latin typeface="Roboto Mono"/>
                <a:ea typeface="Roboto Mono"/>
                <a:cs typeface="Roboto Mono"/>
                <a:sym typeface="Roboto Mono"/>
              </a:rPr>
              <a:t>Permanent Records: Once something is written, it stays there forever and can’t be changed.</a:t>
            </a:r>
          </a:p>
          <a:p>
            <a:pPr marL="526162" lvl="1" indent="-263081" algn="l">
              <a:lnSpc>
                <a:spcPts val="2924"/>
              </a:lnSpc>
              <a:buFont typeface="Arial"/>
              <a:buChar char="•"/>
            </a:pPr>
            <a:r>
              <a:rPr lang="en-US" sz="2437" spc="-97">
                <a:solidFill>
                  <a:srgbClr val="11071B"/>
                </a:solidFill>
                <a:latin typeface="Roboto Mono"/>
                <a:ea typeface="Roboto Mono"/>
                <a:cs typeface="Roboto Mono"/>
                <a:sym typeface="Roboto Mono"/>
              </a:rPr>
              <a:t>Everyone Can See: Everyone who has the notebook can see what’s written inside, making everything transparent.</a:t>
            </a:r>
          </a:p>
          <a:p>
            <a:pPr marL="526162" lvl="1" indent="-263081" algn="l">
              <a:lnSpc>
                <a:spcPts val="2924"/>
              </a:lnSpc>
              <a:buFont typeface="Arial"/>
              <a:buChar char="•"/>
            </a:pPr>
            <a:r>
              <a:rPr lang="en-US" sz="2437" spc="-97">
                <a:solidFill>
                  <a:srgbClr val="11071B"/>
                </a:solidFill>
                <a:latin typeface="Roboto Mono"/>
                <a:ea typeface="Roboto Mono"/>
                <a:cs typeface="Roboto Mono"/>
                <a:sym typeface="Roboto Mono"/>
              </a:rPr>
              <a:t>Very Secure: Blockchain uses special codes to keep the information safe from hackers or people who want to cheat.</a:t>
            </a:r>
          </a:p>
          <a:p>
            <a:pPr algn="l">
              <a:lnSpc>
                <a:spcPts val="2924"/>
              </a:lnSpc>
            </a:pPr>
            <a:endParaRPr lang="en-US" sz="2437" spc="-97">
              <a:solidFill>
                <a:srgbClr val="11071B"/>
              </a:solidFill>
              <a:latin typeface="Roboto Mono"/>
              <a:ea typeface="Roboto Mono"/>
              <a:cs typeface="Roboto Mono"/>
              <a:sym typeface="Roboto Mono"/>
            </a:endParaRPr>
          </a:p>
          <a:p>
            <a:pPr algn="l">
              <a:lnSpc>
                <a:spcPts val="2924"/>
              </a:lnSpc>
            </a:pPr>
            <a:r>
              <a:rPr lang="en-US" sz="2437" spc="-97">
                <a:solidFill>
                  <a:srgbClr val="11071B"/>
                </a:solidFill>
                <a:latin typeface="Roboto Mono"/>
                <a:ea typeface="Roboto Mono"/>
                <a:cs typeface="Roboto Mono"/>
                <a:sym typeface="Roboto Mono"/>
              </a:rPr>
              <a:t>U</a:t>
            </a:r>
            <a:r>
              <a:rPr lang="en-US" sz="2437" b="1" spc="-97">
                <a:solidFill>
                  <a:srgbClr val="11071B"/>
                </a:solidFill>
                <a:latin typeface="Roboto Mono Bold"/>
                <a:ea typeface="Roboto Mono Bold"/>
                <a:cs typeface="Roboto Mono Bold"/>
                <a:sym typeface="Roboto Mono Bold"/>
              </a:rPr>
              <a:t>se in Attendance:</a:t>
            </a:r>
          </a:p>
          <a:p>
            <a:pPr marL="526162" lvl="1" indent="-263081" algn="l">
              <a:lnSpc>
                <a:spcPts val="2924"/>
              </a:lnSpc>
              <a:buFont typeface="Arial"/>
              <a:buChar char="•"/>
            </a:pPr>
            <a:r>
              <a:rPr lang="en-US" sz="2437" spc="-97">
                <a:solidFill>
                  <a:srgbClr val="11071B"/>
                </a:solidFill>
                <a:latin typeface="Roboto Mono"/>
                <a:ea typeface="Roboto Mono"/>
                <a:cs typeface="Roboto Mono"/>
                <a:sym typeface="Roboto Mono"/>
              </a:rPr>
              <a:t>In our system, every time someone marks their attendance, it gets added to this "digital notebook" (the blockchain) so that no one can change it, and everyone can trust the records.</a:t>
            </a:r>
          </a:p>
          <a:p>
            <a:pPr marL="0" lvl="0" indent="0" algn="l">
              <a:lnSpc>
                <a:spcPts val="2924"/>
              </a:lnSpc>
            </a:pPr>
            <a:endParaRPr lang="en-US" sz="2437" spc="-97">
              <a:solidFill>
                <a:srgbClr val="11071B"/>
              </a:solidFill>
              <a:latin typeface="Roboto Mono"/>
              <a:ea typeface="Roboto Mono"/>
              <a:cs typeface="Roboto Mono"/>
              <a:sym typeface="Roboto Mono"/>
            </a:endParaRPr>
          </a:p>
        </p:txBody>
      </p:sp>
      <p:sp>
        <p:nvSpPr>
          <p:cNvPr id="5" name="TextBox 5"/>
          <p:cNvSpPr txBox="1"/>
          <p:nvPr/>
        </p:nvSpPr>
        <p:spPr>
          <a:xfrm>
            <a:off x="7302351" y="526525"/>
            <a:ext cx="10985649" cy="1004349"/>
          </a:xfrm>
          <a:prstGeom prst="rect">
            <a:avLst/>
          </a:prstGeom>
        </p:spPr>
        <p:txBody>
          <a:bodyPr lIns="0" tIns="0" rIns="0" bIns="0" rtlCol="0" anchor="t">
            <a:spAutoFit/>
          </a:bodyPr>
          <a:lstStyle/>
          <a:p>
            <a:pPr marL="0" lvl="0" indent="0" algn="l">
              <a:lnSpc>
                <a:spcPts val="7922"/>
              </a:lnSpc>
            </a:pPr>
            <a:r>
              <a:rPr lang="en-US" sz="6601" b="1" spc="-264">
                <a:solidFill>
                  <a:srgbClr val="11071B"/>
                </a:solidFill>
                <a:latin typeface="Roboto Mono Bold"/>
                <a:ea typeface="Roboto Mono Bold"/>
                <a:cs typeface="Roboto Mono Bold"/>
                <a:sym typeface="Roboto Mono Bold"/>
              </a:rPr>
              <a:t>what is Blockchain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7796387" y="1807481"/>
            <a:ext cx="10491613" cy="0"/>
          </a:xfrm>
          <a:prstGeom prst="line">
            <a:avLst/>
          </a:prstGeom>
          <a:ln w="9525" cap="rnd">
            <a:solidFill>
              <a:srgbClr val="481E6F"/>
            </a:solidFill>
            <a:prstDash val="solid"/>
            <a:headEnd type="none" w="sm" len="sm"/>
            <a:tailEnd type="none" w="sm" len="sm"/>
          </a:ln>
        </p:spPr>
        <p:txBody>
          <a:bodyPr/>
          <a:lstStyle/>
          <a:p>
            <a:endParaRPr lang="en-US"/>
          </a:p>
        </p:txBody>
      </p:sp>
      <p:sp>
        <p:nvSpPr>
          <p:cNvPr id="3" name="TextBox 3"/>
          <p:cNvSpPr txBox="1"/>
          <p:nvPr/>
        </p:nvSpPr>
        <p:spPr>
          <a:xfrm>
            <a:off x="7302351" y="1969242"/>
            <a:ext cx="10653374" cy="8171160"/>
          </a:xfrm>
          <a:prstGeom prst="rect">
            <a:avLst/>
          </a:prstGeom>
        </p:spPr>
        <p:txBody>
          <a:bodyPr lIns="0" tIns="0" rIns="0" bIns="0" rtlCol="0" anchor="t">
            <a:spAutoFit/>
          </a:bodyPr>
          <a:lstStyle/>
          <a:p>
            <a:pPr algn="l">
              <a:lnSpc>
                <a:spcPts val="2540"/>
              </a:lnSpc>
            </a:pPr>
            <a:r>
              <a:rPr lang="en-US" sz="2117" b="1" spc="-84">
                <a:solidFill>
                  <a:srgbClr val="11071B"/>
                </a:solidFill>
                <a:latin typeface="Roboto Mono Bold"/>
                <a:ea typeface="Roboto Mono Bold"/>
                <a:cs typeface="Roboto Mono Bold"/>
                <a:sym typeface="Roboto Mono Bold"/>
              </a:rPr>
              <a:t>Step 1: Information is Recorded</a:t>
            </a:r>
          </a:p>
          <a:p>
            <a:pPr marL="1371382" lvl="3" indent="-342845" algn="l">
              <a:lnSpc>
                <a:spcPts val="2540"/>
              </a:lnSpc>
              <a:buFont typeface="Arial"/>
              <a:buChar char="￭"/>
            </a:pPr>
            <a:r>
              <a:rPr lang="en-US" sz="2117" spc="-84">
                <a:solidFill>
                  <a:srgbClr val="11071B"/>
                </a:solidFill>
                <a:latin typeface="Roboto Mono"/>
                <a:ea typeface="Roboto Mono"/>
                <a:cs typeface="Roboto Mono"/>
                <a:sym typeface="Roboto Mono"/>
              </a:rPr>
              <a:t>A transaction (like a person marking their attendance) is created and added to a list.</a:t>
            </a:r>
          </a:p>
          <a:p>
            <a:pPr algn="l">
              <a:lnSpc>
                <a:spcPts val="2540"/>
              </a:lnSpc>
            </a:pPr>
            <a:r>
              <a:rPr lang="en-US" sz="2117" b="1" spc="-84">
                <a:solidFill>
                  <a:srgbClr val="11071B"/>
                </a:solidFill>
                <a:latin typeface="Roboto Mono Bold"/>
                <a:ea typeface="Roboto Mono Bold"/>
                <a:cs typeface="Roboto Mono Bold"/>
                <a:sym typeface="Roboto Mono Bold"/>
              </a:rPr>
              <a:t>Step 2: Data is Grouped into a Block</a:t>
            </a:r>
          </a:p>
          <a:p>
            <a:pPr marL="1371382" lvl="3" indent="-342845" algn="l">
              <a:lnSpc>
                <a:spcPts val="2540"/>
              </a:lnSpc>
              <a:buFont typeface="Arial"/>
              <a:buChar char="￭"/>
            </a:pPr>
            <a:r>
              <a:rPr lang="en-US" sz="2117" spc="-84">
                <a:solidFill>
                  <a:srgbClr val="11071B"/>
                </a:solidFill>
                <a:latin typeface="Roboto Mono"/>
                <a:ea typeface="Roboto Mono"/>
                <a:cs typeface="Roboto Mono"/>
                <a:sym typeface="Roboto Mono"/>
              </a:rPr>
              <a:t>These transactions are collected together in a "block," which is like a page in a ledger or notebook.</a:t>
            </a:r>
          </a:p>
          <a:p>
            <a:pPr algn="l">
              <a:lnSpc>
                <a:spcPts val="2540"/>
              </a:lnSpc>
            </a:pPr>
            <a:r>
              <a:rPr lang="en-US" sz="2117" b="1" spc="-84">
                <a:solidFill>
                  <a:srgbClr val="11071B"/>
                </a:solidFill>
                <a:latin typeface="Roboto Mono Bold"/>
                <a:ea typeface="Roboto Mono Bold"/>
                <a:cs typeface="Roboto Mono Bold"/>
                <a:sym typeface="Roboto Mono Bold"/>
              </a:rPr>
              <a:t>Step 3: Block is Added to the Chain</a:t>
            </a:r>
          </a:p>
          <a:p>
            <a:pPr marL="1371382" lvl="3" indent="-342845" algn="l">
              <a:lnSpc>
                <a:spcPts val="2540"/>
              </a:lnSpc>
              <a:buFont typeface="Arial"/>
              <a:buChar char="￭"/>
            </a:pPr>
            <a:r>
              <a:rPr lang="en-US" sz="2117" spc="-84">
                <a:solidFill>
                  <a:srgbClr val="11071B"/>
                </a:solidFill>
                <a:latin typeface="Roboto Mono"/>
                <a:ea typeface="Roboto Mono"/>
                <a:cs typeface="Roboto Mono"/>
                <a:sym typeface="Roboto Mono"/>
              </a:rPr>
              <a:t>Once the block is filled with data, it gets added to the "blockchain" (which is like a chain of pages). Every new block is linked to the previous block, forming a continuous chain of records.</a:t>
            </a:r>
          </a:p>
          <a:p>
            <a:pPr algn="l">
              <a:lnSpc>
                <a:spcPts val="2540"/>
              </a:lnSpc>
            </a:pPr>
            <a:r>
              <a:rPr lang="en-US" sz="2117" b="1" spc="-84">
                <a:solidFill>
                  <a:srgbClr val="11071B"/>
                </a:solidFill>
                <a:latin typeface="Roboto Mono Bold"/>
                <a:ea typeface="Roboto Mono Bold"/>
                <a:cs typeface="Roboto Mono Bold"/>
                <a:sym typeface="Roboto Mono Bold"/>
              </a:rPr>
              <a:t>Step 4: Secured by Everyone</a:t>
            </a:r>
          </a:p>
          <a:p>
            <a:pPr marL="1371382" lvl="3" indent="-342845" algn="l">
              <a:lnSpc>
                <a:spcPts val="2540"/>
              </a:lnSpc>
              <a:buFont typeface="Arial"/>
              <a:buChar char="￭"/>
            </a:pPr>
            <a:r>
              <a:rPr lang="en-US" sz="2117" spc="-84">
                <a:solidFill>
                  <a:srgbClr val="11071B"/>
                </a:solidFill>
                <a:latin typeface="Roboto Mono"/>
                <a:ea typeface="Roboto Mono"/>
                <a:cs typeface="Roboto Mono"/>
                <a:sym typeface="Roboto Mono"/>
              </a:rPr>
              <a:t>The information in the block is shared with everyone in the network (people who also have a copy of the blockchain). This makes it impossible for one person to change the data because everyone else has the same copy.</a:t>
            </a:r>
          </a:p>
          <a:p>
            <a:pPr algn="l">
              <a:lnSpc>
                <a:spcPts val="2540"/>
              </a:lnSpc>
            </a:pPr>
            <a:r>
              <a:rPr lang="en-US" sz="2117" b="1" spc="-84">
                <a:solidFill>
                  <a:srgbClr val="11071B"/>
                </a:solidFill>
                <a:latin typeface="Roboto Mono Bold"/>
                <a:ea typeface="Roboto Mono Bold"/>
                <a:cs typeface="Roboto Mono Bold"/>
                <a:sym typeface="Roboto Mono Bold"/>
              </a:rPr>
              <a:t>Step 5: Tamper-Proof and Transparent</a:t>
            </a:r>
          </a:p>
          <a:p>
            <a:pPr marL="1371382" lvl="3" indent="-342845" algn="l">
              <a:lnSpc>
                <a:spcPts val="2540"/>
              </a:lnSpc>
              <a:buFont typeface="Arial"/>
              <a:buChar char="￭"/>
            </a:pPr>
            <a:r>
              <a:rPr lang="en-US" sz="2117" spc="-84">
                <a:solidFill>
                  <a:srgbClr val="11071B"/>
                </a:solidFill>
                <a:latin typeface="Roboto Mono"/>
                <a:ea typeface="Roboto Mono"/>
                <a:cs typeface="Roboto Mono"/>
                <a:sym typeface="Roboto Mono"/>
              </a:rPr>
              <a:t>Once a block is added, it can’t be changed. If anyone tries to alter it, the others will reject the change because they’ll see the data doesn’t match.</a:t>
            </a:r>
          </a:p>
          <a:p>
            <a:pPr algn="l">
              <a:lnSpc>
                <a:spcPts val="2540"/>
              </a:lnSpc>
            </a:pPr>
            <a:r>
              <a:rPr lang="en-US" sz="2117" b="1" spc="-84">
                <a:solidFill>
                  <a:srgbClr val="11071B"/>
                </a:solidFill>
                <a:latin typeface="Roboto Mono Bold"/>
                <a:ea typeface="Roboto Mono Bold"/>
                <a:cs typeface="Roboto Mono Bold"/>
                <a:sym typeface="Roboto Mono Bold"/>
              </a:rPr>
              <a:t>Example:</a:t>
            </a:r>
          </a:p>
          <a:p>
            <a:pPr marL="457127" lvl="1" indent="-228564" algn="l">
              <a:lnSpc>
                <a:spcPts val="2540"/>
              </a:lnSpc>
              <a:buFont typeface="Arial"/>
              <a:buChar char="•"/>
            </a:pPr>
            <a:r>
              <a:rPr lang="en-US" sz="2117" spc="-84">
                <a:solidFill>
                  <a:srgbClr val="11071B"/>
                </a:solidFill>
                <a:latin typeface="Roboto Mono"/>
                <a:ea typeface="Roboto Mono"/>
                <a:cs typeface="Roboto Mono"/>
                <a:sym typeface="Roboto Mono"/>
              </a:rPr>
              <a:t>In your attendance system, when a student or faculty member marks their attendance, that entry is stored in a block. Once the block is added to the chain, it can’t be changed, ensuring the attendance records are safe and trustworthy.</a:t>
            </a:r>
          </a:p>
          <a:p>
            <a:pPr marL="0" lvl="0" indent="0" algn="l">
              <a:lnSpc>
                <a:spcPts val="2540"/>
              </a:lnSpc>
            </a:pPr>
            <a:endParaRPr lang="en-US" sz="2117" spc="-84">
              <a:solidFill>
                <a:srgbClr val="11071B"/>
              </a:solidFill>
              <a:latin typeface="Roboto Mono"/>
              <a:ea typeface="Roboto Mono"/>
              <a:cs typeface="Roboto Mono"/>
              <a:sym typeface="Roboto Mono"/>
            </a:endParaRPr>
          </a:p>
        </p:txBody>
      </p:sp>
      <p:sp>
        <p:nvSpPr>
          <p:cNvPr id="4" name="Freeform 4"/>
          <p:cNvSpPr/>
          <p:nvPr/>
        </p:nvSpPr>
        <p:spPr>
          <a:xfrm>
            <a:off x="0" y="0"/>
            <a:ext cx="6929667" cy="10287000"/>
          </a:xfrm>
          <a:custGeom>
            <a:avLst/>
            <a:gdLst/>
            <a:ahLst/>
            <a:cxnLst/>
            <a:rect l="l" t="t" r="r" b="b"/>
            <a:pathLst>
              <a:path w="6929667" h="10287000">
                <a:moveTo>
                  <a:pt x="0" y="0"/>
                </a:moveTo>
                <a:lnTo>
                  <a:pt x="6929667" y="0"/>
                </a:lnTo>
                <a:lnTo>
                  <a:pt x="6929667" y="10287000"/>
                </a:lnTo>
                <a:lnTo>
                  <a:pt x="0" y="10287000"/>
                </a:lnTo>
                <a:lnTo>
                  <a:pt x="0" y="0"/>
                </a:lnTo>
                <a:close/>
              </a:path>
            </a:pathLst>
          </a:custGeom>
          <a:blipFill>
            <a:blip r:embed="rId3"/>
            <a:stretch>
              <a:fillRect l="-6410" r="-6410"/>
            </a:stretch>
          </a:blipFill>
        </p:spPr>
        <p:txBody>
          <a:bodyPr/>
          <a:lstStyle/>
          <a:p>
            <a:endParaRPr lang="en-US"/>
          </a:p>
        </p:txBody>
      </p:sp>
      <p:sp>
        <p:nvSpPr>
          <p:cNvPr id="5" name="TextBox 5"/>
          <p:cNvSpPr txBox="1"/>
          <p:nvPr/>
        </p:nvSpPr>
        <p:spPr>
          <a:xfrm>
            <a:off x="7302351" y="526525"/>
            <a:ext cx="10985649" cy="1004349"/>
          </a:xfrm>
          <a:prstGeom prst="rect">
            <a:avLst/>
          </a:prstGeom>
        </p:spPr>
        <p:txBody>
          <a:bodyPr lIns="0" tIns="0" rIns="0" bIns="0" rtlCol="0" anchor="t">
            <a:spAutoFit/>
          </a:bodyPr>
          <a:lstStyle/>
          <a:p>
            <a:pPr marL="0" lvl="0" indent="0" algn="l">
              <a:lnSpc>
                <a:spcPts val="7922"/>
              </a:lnSpc>
            </a:pPr>
            <a:r>
              <a:rPr lang="en-US" sz="6601" b="1" spc="-264">
                <a:solidFill>
                  <a:srgbClr val="11071B"/>
                </a:solidFill>
                <a:latin typeface="Roboto Mono Bold"/>
                <a:ea typeface="Roboto Mono Bold"/>
                <a:cs typeface="Roboto Mono Bold"/>
                <a:sym typeface="Roboto Mono Bold"/>
              </a:rPr>
              <a:t>How Blockchain work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7796387" y="1807481"/>
            <a:ext cx="10491613" cy="0"/>
          </a:xfrm>
          <a:prstGeom prst="line">
            <a:avLst/>
          </a:prstGeom>
          <a:ln w="9525" cap="rnd">
            <a:solidFill>
              <a:srgbClr val="481E6F"/>
            </a:solidFill>
            <a:prstDash val="solid"/>
            <a:headEnd type="none" w="sm" len="sm"/>
            <a:tailEnd type="none" w="sm" len="sm"/>
          </a:ln>
        </p:spPr>
        <p:txBody>
          <a:bodyPr/>
          <a:lstStyle/>
          <a:p>
            <a:endParaRPr lang="en-US"/>
          </a:p>
        </p:txBody>
      </p:sp>
      <p:sp>
        <p:nvSpPr>
          <p:cNvPr id="3" name="Freeform 3"/>
          <p:cNvSpPr/>
          <p:nvPr/>
        </p:nvSpPr>
        <p:spPr>
          <a:xfrm>
            <a:off x="25231" y="0"/>
            <a:ext cx="5969438" cy="10287000"/>
          </a:xfrm>
          <a:custGeom>
            <a:avLst/>
            <a:gdLst/>
            <a:ahLst/>
            <a:cxnLst/>
            <a:rect l="l" t="t" r="r" b="b"/>
            <a:pathLst>
              <a:path w="5969438" h="10287000">
                <a:moveTo>
                  <a:pt x="0" y="0"/>
                </a:moveTo>
                <a:lnTo>
                  <a:pt x="5969438" y="0"/>
                </a:lnTo>
                <a:lnTo>
                  <a:pt x="5969438" y="10287000"/>
                </a:lnTo>
                <a:lnTo>
                  <a:pt x="0" y="10287000"/>
                </a:lnTo>
                <a:lnTo>
                  <a:pt x="0" y="0"/>
                </a:lnTo>
                <a:close/>
              </a:path>
            </a:pathLst>
          </a:custGeom>
          <a:blipFill>
            <a:blip r:embed="rId3"/>
            <a:stretch>
              <a:fillRect l="-111227" r="-47425"/>
            </a:stretch>
          </a:blipFill>
        </p:spPr>
        <p:txBody>
          <a:bodyPr/>
          <a:lstStyle/>
          <a:p>
            <a:endParaRPr lang="en-US"/>
          </a:p>
        </p:txBody>
      </p:sp>
      <p:sp>
        <p:nvSpPr>
          <p:cNvPr id="4" name="TextBox 4"/>
          <p:cNvSpPr txBox="1"/>
          <p:nvPr/>
        </p:nvSpPr>
        <p:spPr>
          <a:xfrm>
            <a:off x="6335647" y="2208732"/>
            <a:ext cx="11681543" cy="7771805"/>
          </a:xfrm>
          <a:prstGeom prst="rect">
            <a:avLst/>
          </a:prstGeom>
        </p:spPr>
        <p:txBody>
          <a:bodyPr lIns="0" tIns="0" rIns="0" bIns="0" rtlCol="0" anchor="t">
            <a:spAutoFit/>
          </a:bodyPr>
          <a:lstStyle/>
          <a:p>
            <a:pPr algn="l">
              <a:lnSpc>
                <a:spcPts val="2576"/>
              </a:lnSpc>
            </a:pPr>
            <a:r>
              <a:rPr lang="en-US" sz="2147" b="1" spc="-85">
                <a:solidFill>
                  <a:srgbClr val="11071B"/>
                </a:solidFill>
                <a:latin typeface="Roboto Mono Bold"/>
                <a:ea typeface="Roboto Mono Bold"/>
                <a:cs typeface="Roboto Mono Bold"/>
                <a:sym typeface="Roboto Mono Bold"/>
              </a:rPr>
              <a:t>1. Security: </a:t>
            </a:r>
          </a:p>
          <a:p>
            <a:pPr marL="463643" lvl="1" indent="-231822" algn="l">
              <a:lnSpc>
                <a:spcPts val="2576"/>
              </a:lnSpc>
              <a:buFont typeface="Arial"/>
              <a:buChar char="•"/>
            </a:pPr>
            <a:r>
              <a:rPr lang="en-US" sz="2147" spc="-85">
                <a:solidFill>
                  <a:srgbClr val="11071B"/>
                </a:solidFill>
                <a:latin typeface="Roboto Mono"/>
                <a:ea typeface="Roboto Mono"/>
                <a:cs typeface="Roboto Mono"/>
                <a:sym typeface="Roboto Mono"/>
              </a:rPr>
              <a:t>Blockchain ensures that once data (like attendance) is recorded, it cannot be changed or tampered with. This protects the records from being altered by anyone.</a:t>
            </a:r>
          </a:p>
          <a:p>
            <a:pPr algn="l">
              <a:lnSpc>
                <a:spcPts val="2576"/>
              </a:lnSpc>
            </a:pPr>
            <a:endParaRPr lang="en-US" sz="2147" spc="-85">
              <a:solidFill>
                <a:srgbClr val="11071B"/>
              </a:solidFill>
              <a:latin typeface="Roboto Mono"/>
              <a:ea typeface="Roboto Mono"/>
              <a:cs typeface="Roboto Mono"/>
              <a:sym typeface="Roboto Mono"/>
            </a:endParaRPr>
          </a:p>
          <a:p>
            <a:pPr algn="l">
              <a:lnSpc>
                <a:spcPts val="2576"/>
              </a:lnSpc>
            </a:pPr>
            <a:r>
              <a:rPr lang="en-US" sz="2147" b="1" spc="-85">
                <a:solidFill>
                  <a:srgbClr val="11071B"/>
                </a:solidFill>
                <a:latin typeface="Roboto Mono Bold"/>
                <a:ea typeface="Roboto Mono Bold"/>
                <a:cs typeface="Roboto Mono Bold"/>
                <a:sym typeface="Roboto Mono Bold"/>
              </a:rPr>
              <a:t>2. Transparency: </a:t>
            </a:r>
          </a:p>
          <a:p>
            <a:pPr marL="463643" lvl="1" indent="-231822" algn="l">
              <a:lnSpc>
                <a:spcPts val="2576"/>
              </a:lnSpc>
              <a:buFont typeface="Arial"/>
              <a:buChar char="•"/>
            </a:pPr>
            <a:r>
              <a:rPr lang="en-US" sz="2147" spc="-85">
                <a:solidFill>
                  <a:srgbClr val="11071B"/>
                </a:solidFill>
                <a:latin typeface="Roboto Mono"/>
                <a:ea typeface="Roboto Mono"/>
                <a:cs typeface="Roboto Mono"/>
                <a:sym typeface="Roboto Mono"/>
              </a:rPr>
              <a:t>Everyone in the system can see the attendance records, so there’s no hiding or altering data behind the scenes. This builds trust between students, faculty, and administrators.</a:t>
            </a:r>
          </a:p>
          <a:p>
            <a:pPr algn="l">
              <a:lnSpc>
                <a:spcPts val="2576"/>
              </a:lnSpc>
            </a:pPr>
            <a:endParaRPr lang="en-US" sz="2147" spc="-85">
              <a:solidFill>
                <a:srgbClr val="11071B"/>
              </a:solidFill>
              <a:latin typeface="Roboto Mono"/>
              <a:ea typeface="Roboto Mono"/>
              <a:cs typeface="Roboto Mono"/>
              <a:sym typeface="Roboto Mono"/>
            </a:endParaRPr>
          </a:p>
          <a:p>
            <a:pPr algn="l">
              <a:lnSpc>
                <a:spcPts val="2576"/>
              </a:lnSpc>
            </a:pPr>
            <a:r>
              <a:rPr lang="en-US" sz="2147" b="1" spc="-85">
                <a:solidFill>
                  <a:srgbClr val="11071B"/>
                </a:solidFill>
                <a:latin typeface="Roboto Mono Bold"/>
                <a:ea typeface="Roboto Mono Bold"/>
                <a:cs typeface="Roboto Mono Bold"/>
                <a:sym typeface="Roboto Mono Bold"/>
              </a:rPr>
              <a:t>3. Decentralization:</a:t>
            </a:r>
          </a:p>
          <a:p>
            <a:pPr marL="463643" lvl="1" indent="-231822" algn="l">
              <a:lnSpc>
                <a:spcPts val="2576"/>
              </a:lnSpc>
              <a:buFont typeface="Arial"/>
              <a:buChar char="•"/>
            </a:pPr>
            <a:r>
              <a:rPr lang="en-US" sz="2147" spc="-85">
                <a:solidFill>
                  <a:srgbClr val="11071B"/>
                </a:solidFill>
                <a:latin typeface="Roboto Mono"/>
                <a:ea typeface="Roboto Mono"/>
                <a:cs typeface="Roboto Mono"/>
                <a:sym typeface="Roboto Mono"/>
              </a:rPr>
              <a:t>No single person or authority controls the data. It is shared across many computers (called nodes) so that everyone has the same record. This reduces the risk of fraud or manipulation.</a:t>
            </a:r>
          </a:p>
          <a:p>
            <a:pPr algn="l">
              <a:lnSpc>
                <a:spcPts val="2576"/>
              </a:lnSpc>
            </a:pPr>
            <a:endParaRPr lang="en-US" sz="2147" spc="-85">
              <a:solidFill>
                <a:srgbClr val="11071B"/>
              </a:solidFill>
              <a:latin typeface="Roboto Mono"/>
              <a:ea typeface="Roboto Mono"/>
              <a:cs typeface="Roboto Mono"/>
              <a:sym typeface="Roboto Mono"/>
            </a:endParaRPr>
          </a:p>
          <a:p>
            <a:pPr algn="l">
              <a:lnSpc>
                <a:spcPts val="2576"/>
              </a:lnSpc>
            </a:pPr>
            <a:r>
              <a:rPr lang="en-US" sz="2147" b="1" spc="-85">
                <a:solidFill>
                  <a:srgbClr val="11071B"/>
                </a:solidFill>
                <a:latin typeface="Roboto Mono Bold"/>
                <a:ea typeface="Roboto Mono Bold"/>
                <a:cs typeface="Roboto Mono Bold"/>
                <a:sym typeface="Roboto Mono Bold"/>
              </a:rPr>
              <a:t>4. Immutability:</a:t>
            </a:r>
          </a:p>
          <a:p>
            <a:pPr marL="463643" lvl="1" indent="-231822" algn="l">
              <a:lnSpc>
                <a:spcPts val="2576"/>
              </a:lnSpc>
              <a:buFont typeface="Arial"/>
              <a:buChar char="•"/>
            </a:pPr>
            <a:r>
              <a:rPr lang="en-US" sz="2147" spc="-85">
                <a:solidFill>
                  <a:srgbClr val="11071B"/>
                </a:solidFill>
                <a:latin typeface="Roboto Mono"/>
                <a:ea typeface="Roboto Mono"/>
                <a:cs typeface="Roboto Mono"/>
                <a:sym typeface="Roboto Mono"/>
              </a:rPr>
              <a:t>Once attendance data is added to the blockchain, it is permanent and cannot be modified. This ensures the integrity of the attendance records.</a:t>
            </a:r>
          </a:p>
          <a:p>
            <a:pPr algn="l">
              <a:lnSpc>
                <a:spcPts val="2576"/>
              </a:lnSpc>
            </a:pPr>
            <a:endParaRPr lang="en-US" sz="2147" spc="-85">
              <a:solidFill>
                <a:srgbClr val="11071B"/>
              </a:solidFill>
              <a:latin typeface="Roboto Mono"/>
              <a:ea typeface="Roboto Mono"/>
              <a:cs typeface="Roboto Mono"/>
              <a:sym typeface="Roboto Mono"/>
            </a:endParaRPr>
          </a:p>
          <a:p>
            <a:pPr algn="l">
              <a:lnSpc>
                <a:spcPts val="2576"/>
              </a:lnSpc>
            </a:pPr>
            <a:r>
              <a:rPr lang="en-US" sz="2147" b="1" spc="-85">
                <a:solidFill>
                  <a:srgbClr val="11071B"/>
                </a:solidFill>
                <a:latin typeface="Roboto Mono Bold"/>
                <a:ea typeface="Roboto Mono Bold"/>
                <a:cs typeface="Roboto Mono Bold"/>
                <a:sym typeface="Roboto Mono Bold"/>
              </a:rPr>
              <a:t>5. Accountability:</a:t>
            </a:r>
          </a:p>
          <a:p>
            <a:pPr marL="463643" lvl="1" indent="-231822" algn="l">
              <a:lnSpc>
                <a:spcPts val="2576"/>
              </a:lnSpc>
              <a:buFont typeface="Arial"/>
              <a:buChar char="•"/>
            </a:pPr>
            <a:r>
              <a:rPr lang="en-US" sz="2147" spc="-85">
                <a:solidFill>
                  <a:srgbClr val="11071B"/>
                </a:solidFill>
                <a:latin typeface="Roboto Mono"/>
                <a:ea typeface="Roboto Mono"/>
                <a:cs typeface="Roboto Mono"/>
                <a:sym typeface="Roboto Mono"/>
              </a:rPr>
              <a:t>Blockchain provides a clear audit trail, which means anyone can verify the authenticity of the records at any time, ensuring that no fake attendance can be marked.</a:t>
            </a:r>
          </a:p>
          <a:p>
            <a:pPr marL="0" lvl="0" indent="0" algn="l">
              <a:lnSpc>
                <a:spcPts val="2576"/>
              </a:lnSpc>
            </a:pPr>
            <a:endParaRPr lang="en-US" sz="2147" spc="-85">
              <a:solidFill>
                <a:srgbClr val="11071B"/>
              </a:solidFill>
              <a:latin typeface="Roboto Mono"/>
              <a:ea typeface="Roboto Mono"/>
              <a:cs typeface="Roboto Mono"/>
              <a:sym typeface="Roboto Mono"/>
            </a:endParaRPr>
          </a:p>
        </p:txBody>
      </p:sp>
      <p:sp>
        <p:nvSpPr>
          <p:cNvPr id="5" name="TextBox 5"/>
          <p:cNvSpPr txBox="1"/>
          <p:nvPr/>
        </p:nvSpPr>
        <p:spPr>
          <a:xfrm>
            <a:off x="7302351" y="526525"/>
            <a:ext cx="10985649" cy="1004349"/>
          </a:xfrm>
          <a:prstGeom prst="rect">
            <a:avLst/>
          </a:prstGeom>
        </p:spPr>
        <p:txBody>
          <a:bodyPr lIns="0" tIns="0" rIns="0" bIns="0" rtlCol="0" anchor="t">
            <a:spAutoFit/>
          </a:bodyPr>
          <a:lstStyle/>
          <a:p>
            <a:pPr marL="0" lvl="0" indent="0" algn="l">
              <a:lnSpc>
                <a:spcPts val="7922"/>
              </a:lnSpc>
            </a:pPr>
            <a:r>
              <a:rPr lang="en-US" sz="6601" b="1" spc="-264">
                <a:solidFill>
                  <a:srgbClr val="11071B"/>
                </a:solidFill>
                <a:latin typeface="Roboto Mono Bold"/>
                <a:ea typeface="Roboto Mono Bold"/>
                <a:cs typeface="Roboto Mono Bold"/>
                <a:sym typeface="Roboto Mono Bold"/>
              </a:rPr>
              <a:t>Why Blockchain?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7796387" y="1807481"/>
            <a:ext cx="10491613" cy="0"/>
          </a:xfrm>
          <a:prstGeom prst="line">
            <a:avLst/>
          </a:prstGeom>
          <a:ln w="9525" cap="rnd">
            <a:solidFill>
              <a:srgbClr val="481E6F"/>
            </a:solidFill>
            <a:prstDash val="solid"/>
            <a:headEnd type="none" w="sm" len="sm"/>
            <a:tailEnd type="none" w="sm" len="sm"/>
          </a:ln>
        </p:spPr>
        <p:txBody>
          <a:bodyPr/>
          <a:lstStyle/>
          <a:p>
            <a:endParaRPr lang="en-US"/>
          </a:p>
        </p:txBody>
      </p:sp>
      <p:sp>
        <p:nvSpPr>
          <p:cNvPr id="3" name="Freeform 3"/>
          <p:cNvSpPr/>
          <p:nvPr/>
        </p:nvSpPr>
        <p:spPr>
          <a:xfrm>
            <a:off x="0" y="2558059"/>
            <a:ext cx="7302351" cy="5170882"/>
          </a:xfrm>
          <a:custGeom>
            <a:avLst/>
            <a:gdLst/>
            <a:ahLst/>
            <a:cxnLst/>
            <a:rect l="l" t="t" r="r" b="b"/>
            <a:pathLst>
              <a:path w="7302351" h="5170882">
                <a:moveTo>
                  <a:pt x="0" y="0"/>
                </a:moveTo>
                <a:lnTo>
                  <a:pt x="7302351" y="0"/>
                </a:lnTo>
                <a:lnTo>
                  <a:pt x="7302351" y="5170882"/>
                </a:lnTo>
                <a:lnTo>
                  <a:pt x="0" y="5170882"/>
                </a:lnTo>
                <a:lnTo>
                  <a:pt x="0" y="0"/>
                </a:lnTo>
                <a:close/>
              </a:path>
            </a:pathLst>
          </a:custGeom>
          <a:blipFill>
            <a:blip r:embed="rId3"/>
            <a:stretch>
              <a:fillRect t="-1678"/>
            </a:stretch>
          </a:blipFill>
        </p:spPr>
        <p:txBody>
          <a:bodyPr/>
          <a:lstStyle/>
          <a:p>
            <a:endParaRPr lang="en-US"/>
          </a:p>
        </p:txBody>
      </p:sp>
      <p:sp>
        <p:nvSpPr>
          <p:cNvPr id="4" name="TextBox 4"/>
          <p:cNvSpPr txBox="1"/>
          <p:nvPr/>
        </p:nvSpPr>
        <p:spPr>
          <a:xfrm>
            <a:off x="7302351" y="2093231"/>
            <a:ext cx="10985649" cy="7810996"/>
          </a:xfrm>
          <a:prstGeom prst="rect">
            <a:avLst/>
          </a:prstGeom>
        </p:spPr>
        <p:txBody>
          <a:bodyPr lIns="0" tIns="0" rIns="0" bIns="0" rtlCol="0" anchor="t">
            <a:spAutoFit/>
          </a:bodyPr>
          <a:lstStyle/>
          <a:p>
            <a:pPr marL="557626" lvl="1" indent="-278813" algn="l">
              <a:lnSpc>
                <a:spcPts val="3099"/>
              </a:lnSpc>
              <a:buFont typeface="Arial"/>
              <a:buChar char="•"/>
            </a:pPr>
            <a:r>
              <a:rPr lang="en-US" sz="2582" b="1" spc="-103">
                <a:solidFill>
                  <a:srgbClr val="11071B"/>
                </a:solidFill>
                <a:latin typeface="Roboto Mono Bold"/>
                <a:ea typeface="Roboto Mono Bold"/>
                <a:cs typeface="Roboto Mono Bold"/>
                <a:sym typeface="Roboto Mono Bold"/>
              </a:rPr>
              <a:t>Fronten:</a:t>
            </a:r>
            <a:r>
              <a:rPr lang="en-US" sz="2582" spc="-103">
                <a:solidFill>
                  <a:srgbClr val="11071B"/>
                </a:solidFill>
                <a:latin typeface="Roboto Mono"/>
                <a:ea typeface="Roboto Mono"/>
                <a:cs typeface="Roboto Mono"/>
                <a:sym typeface="Roboto Mono"/>
              </a:rPr>
              <a:t> This is the part that the users (students, faculty, and admins) interact with. It’s a simple web page where users can log in, mark attendance, or view records. Built using technologies like HTML, CSS, and JavaScript.</a:t>
            </a:r>
          </a:p>
          <a:p>
            <a:pPr algn="l">
              <a:lnSpc>
                <a:spcPts val="3099"/>
              </a:lnSpc>
            </a:pPr>
            <a:endParaRPr lang="en-US" sz="2582" spc="-103">
              <a:solidFill>
                <a:srgbClr val="11071B"/>
              </a:solidFill>
              <a:latin typeface="Roboto Mono"/>
              <a:ea typeface="Roboto Mono"/>
              <a:cs typeface="Roboto Mono"/>
              <a:sym typeface="Roboto Mono"/>
            </a:endParaRPr>
          </a:p>
          <a:p>
            <a:pPr marL="557626" lvl="1" indent="-278813" algn="l">
              <a:lnSpc>
                <a:spcPts val="3099"/>
              </a:lnSpc>
              <a:buFont typeface="Arial"/>
              <a:buChar char="•"/>
            </a:pPr>
            <a:r>
              <a:rPr lang="en-US" sz="2582" b="1" spc="-103">
                <a:solidFill>
                  <a:srgbClr val="11071B"/>
                </a:solidFill>
                <a:latin typeface="Roboto Mono Bold"/>
                <a:ea typeface="Roboto Mono Bold"/>
                <a:cs typeface="Roboto Mono Bold"/>
                <a:sym typeface="Roboto Mono Bold"/>
              </a:rPr>
              <a:t>Backend:</a:t>
            </a:r>
            <a:r>
              <a:rPr lang="en-US" sz="2582" spc="-103">
                <a:solidFill>
                  <a:srgbClr val="11071B"/>
                </a:solidFill>
                <a:latin typeface="Roboto Mono"/>
                <a:ea typeface="Roboto Mono"/>
                <a:cs typeface="Roboto Mono"/>
                <a:sym typeface="Roboto Mono"/>
              </a:rPr>
              <a:t> It handles all the requests from the users (like marking attendance) and sends the data to the blockchain. It’s built using Python and a framework called Flask, which helps the web page communicate with the blockchain.</a:t>
            </a:r>
          </a:p>
          <a:p>
            <a:pPr algn="l">
              <a:lnSpc>
                <a:spcPts val="3099"/>
              </a:lnSpc>
            </a:pPr>
            <a:endParaRPr lang="en-US" sz="2582" spc="-103">
              <a:solidFill>
                <a:srgbClr val="11071B"/>
              </a:solidFill>
              <a:latin typeface="Roboto Mono"/>
              <a:ea typeface="Roboto Mono"/>
              <a:cs typeface="Roboto Mono"/>
              <a:sym typeface="Roboto Mono"/>
            </a:endParaRPr>
          </a:p>
          <a:p>
            <a:pPr marL="557626" lvl="1" indent="-278813" algn="l">
              <a:lnSpc>
                <a:spcPts val="3099"/>
              </a:lnSpc>
              <a:buFont typeface="Arial"/>
              <a:buChar char="•"/>
            </a:pPr>
            <a:r>
              <a:rPr lang="en-US" sz="2582" b="1" spc="-103">
                <a:solidFill>
                  <a:srgbClr val="11071B"/>
                </a:solidFill>
                <a:latin typeface="Roboto Mono Bold"/>
                <a:ea typeface="Roboto Mono Bold"/>
                <a:cs typeface="Roboto Mono Bold"/>
                <a:sym typeface="Roboto Mono Bold"/>
              </a:rPr>
              <a:t>Blockchain Laye</a:t>
            </a:r>
            <a:r>
              <a:rPr lang="en-US" sz="2582" spc="-103">
                <a:solidFill>
                  <a:srgbClr val="11071B"/>
                </a:solidFill>
                <a:latin typeface="Roboto Mono"/>
                <a:ea typeface="Roboto Mono"/>
                <a:cs typeface="Roboto Mono"/>
                <a:sym typeface="Roboto Mono"/>
              </a:rPr>
              <a:t>r: This is where the attendance data is stored securely. Every time someone marks their attendance, it is added to the blockchain, making sure it can’t be changed later.The blockchain is managed using Python, and it ensures all records are safe, secure, and tamper-proof.</a:t>
            </a:r>
          </a:p>
          <a:p>
            <a:pPr algn="l">
              <a:lnSpc>
                <a:spcPts val="3099"/>
              </a:lnSpc>
            </a:pPr>
            <a:endParaRPr lang="en-US" sz="2582" spc="-103">
              <a:solidFill>
                <a:srgbClr val="11071B"/>
              </a:solidFill>
              <a:latin typeface="Roboto Mono"/>
              <a:ea typeface="Roboto Mono"/>
              <a:cs typeface="Roboto Mono"/>
              <a:sym typeface="Roboto Mono"/>
            </a:endParaRPr>
          </a:p>
          <a:p>
            <a:pPr marL="0" lvl="0" indent="0" algn="l">
              <a:lnSpc>
                <a:spcPts val="3099"/>
              </a:lnSpc>
            </a:pPr>
            <a:endParaRPr lang="en-US" sz="2582" spc="-103">
              <a:solidFill>
                <a:srgbClr val="11071B"/>
              </a:solidFill>
              <a:latin typeface="Roboto Mono"/>
              <a:ea typeface="Roboto Mono"/>
              <a:cs typeface="Roboto Mono"/>
              <a:sym typeface="Roboto Mono"/>
            </a:endParaRPr>
          </a:p>
        </p:txBody>
      </p:sp>
      <p:sp>
        <p:nvSpPr>
          <p:cNvPr id="5" name="TextBox 5"/>
          <p:cNvSpPr txBox="1"/>
          <p:nvPr/>
        </p:nvSpPr>
        <p:spPr>
          <a:xfrm>
            <a:off x="7302351" y="526525"/>
            <a:ext cx="10985649" cy="1004349"/>
          </a:xfrm>
          <a:prstGeom prst="rect">
            <a:avLst/>
          </a:prstGeom>
        </p:spPr>
        <p:txBody>
          <a:bodyPr lIns="0" tIns="0" rIns="0" bIns="0" rtlCol="0" anchor="t">
            <a:spAutoFit/>
          </a:bodyPr>
          <a:lstStyle/>
          <a:p>
            <a:pPr marL="0" lvl="0" indent="0" algn="l">
              <a:lnSpc>
                <a:spcPts val="7922"/>
              </a:lnSpc>
            </a:pPr>
            <a:r>
              <a:rPr lang="en-US" sz="6601" b="1" spc="-264">
                <a:solidFill>
                  <a:srgbClr val="11071B"/>
                </a:solidFill>
                <a:latin typeface="Roboto Mono Bold"/>
                <a:ea typeface="Roboto Mono Bold"/>
                <a:cs typeface="Roboto Mono Bold"/>
                <a:sym typeface="Roboto Mono Bold"/>
              </a:rPr>
              <a:t>System Architecture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1033462"/>
            <a:ext cx="19002575" cy="0"/>
          </a:xfrm>
          <a:prstGeom prst="line">
            <a:avLst/>
          </a:prstGeom>
          <a:ln w="9525" cap="rnd">
            <a:solidFill>
              <a:srgbClr val="481E6F"/>
            </a:solidFill>
            <a:prstDash val="solid"/>
            <a:headEnd type="none" w="sm" len="sm"/>
            <a:tailEnd type="none" w="sm" len="sm"/>
          </a:ln>
        </p:spPr>
        <p:txBody>
          <a:bodyPr/>
          <a:lstStyle/>
          <a:p>
            <a:endParaRPr lang="en-US"/>
          </a:p>
        </p:txBody>
      </p:sp>
      <p:sp>
        <p:nvSpPr>
          <p:cNvPr id="3" name="Freeform 3"/>
          <p:cNvSpPr/>
          <p:nvPr/>
        </p:nvSpPr>
        <p:spPr>
          <a:xfrm>
            <a:off x="95066" y="1300124"/>
            <a:ext cx="18035871" cy="2727449"/>
          </a:xfrm>
          <a:custGeom>
            <a:avLst/>
            <a:gdLst/>
            <a:ahLst/>
            <a:cxnLst/>
            <a:rect l="l" t="t" r="r" b="b"/>
            <a:pathLst>
              <a:path w="18035871" h="2727449">
                <a:moveTo>
                  <a:pt x="0" y="0"/>
                </a:moveTo>
                <a:lnTo>
                  <a:pt x="18035872" y="0"/>
                </a:lnTo>
                <a:lnTo>
                  <a:pt x="18035872" y="2727449"/>
                </a:lnTo>
                <a:lnTo>
                  <a:pt x="0" y="2727449"/>
                </a:lnTo>
                <a:lnTo>
                  <a:pt x="0" y="0"/>
                </a:lnTo>
                <a:close/>
              </a:path>
            </a:pathLst>
          </a:custGeom>
          <a:blipFill>
            <a:blip r:embed="rId3"/>
            <a:stretch>
              <a:fillRect l="-2718" r="-30523" b="-2427"/>
            </a:stretch>
          </a:blipFill>
        </p:spPr>
        <p:txBody>
          <a:bodyPr/>
          <a:lstStyle/>
          <a:p>
            <a:endParaRPr lang="en-US"/>
          </a:p>
        </p:txBody>
      </p:sp>
      <p:sp>
        <p:nvSpPr>
          <p:cNvPr id="4" name="TextBox 4"/>
          <p:cNvSpPr txBox="1"/>
          <p:nvPr/>
        </p:nvSpPr>
        <p:spPr>
          <a:xfrm>
            <a:off x="281054" y="5029671"/>
            <a:ext cx="18192934" cy="5257329"/>
          </a:xfrm>
          <a:prstGeom prst="rect">
            <a:avLst/>
          </a:prstGeom>
        </p:spPr>
        <p:txBody>
          <a:bodyPr lIns="0" tIns="0" rIns="0" bIns="0" rtlCol="0" anchor="t">
            <a:spAutoFit/>
          </a:bodyPr>
          <a:lstStyle/>
          <a:p>
            <a:pPr algn="l">
              <a:lnSpc>
                <a:spcPts val="2212"/>
              </a:lnSpc>
            </a:pPr>
            <a:r>
              <a:rPr lang="en-US" sz="1843" b="1" spc="-73">
                <a:solidFill>
                  <a:srgbClr val="11071B"/>
                </a:solidFill>
                <a:latin typeface="Roboto Mono Bold"/>
                <a:ea typeface="Roboto Mono Bold"/>
                <a:cs typeface="Roboto Mono Bold"/>
                <a:sym typeface="Roboto Mono Bold"/>
              </a:rPr>
              <a:t>Blockchain Functionality (blockchain.py):</a:t>
            </a:r>
          </a:p>
          <a:p>
            <a:pPr marL="398021" lvl="1" indent="-199011" algn="l">
              <a:lnSpc>
                <a:spcPts val="2212"/>
              </a:lnSpc>
              <a:buFont typeface="Arial"/>
              <a:buChar char="•"/>
            </a:pPr>
            <a:r>
              <a:rPr lang="en-US" sz="1843" spc="-73">
                <a:solidFill>
                  <a:srgbClr val="11071B"/>
                </a:solidFill>
                <a:latin typeface="Roboto Mono"/>
                <a:ea typeface="Roboto Mono"/>
                <a:cs typeface="Roboto Mono"/>
                <a:sym typeface="Roboto Mono"/>
              </a:rPr>
              <a:t>Block Creation: Each attendance record is added as a new "block." A block stores details like the student’s ID, timestamp, and attendance status.</a:t>
            </a:r>
          </a:p>
          <a:p>
            <a:pPr marL="398021" lvl="1" indent="-199011" algn="l">
              <a:lnSpc>
                <a:spcPts val="2212"/>
              </a:lnSpc>
              <a:buFont typeface="Arial"/>
              <a:buChar char="•"/>
            </a:pPr>
            <a:r>
              <a:rPr lang="en-US" sz="1843" spc="-73">
                <a:solidFill>
                  <a:srgbClr val="11071B"/>
                </a:solidFill>
                <a:latin typeface="Roboto Mono"/>
                <a:ea typeface="Roboto Mono"/>
                <a:cs typeface="Roboto Mono"/>
                <a:sym typeface="Roboto Mono"/>
              </a:rPr>
              <a:t>Hashing: The block is secured using a cryptographic method called hashing. This ensures that once the block is created, it cannot be changed or tampered with.</a:t>
            </a:r>
          </a:p>
          <a:p>
            <a:pPr marL="398021" lvl="1" indent="-199011" algn="l">
              <a:lnSpc>
                <a:spcPts val="2212"/>
              </a:lnSpc>
              <a:buFont typeface="Arial"/>
              <a:buChar char="•"/>
            </a:pPr>
            <a:r>
              <a:rPr lang="en-US" sz="1843" spc="-73">
                <a:solidFill>
                  <a:srgbClr val="11071B"/>
                </a:solidFill>
                <a:latin typeface="Roboto Mono"/>
                <a:ea typeface="Roboto Mono"/>
                <a:cs typeface="Roboto Mono"/>
                <a:sym typeface="Roboto Mono"/>
              </a:rPr>
              <a:t>Chain Linking: Each new block is connected to the previous one, forming a "chain" of blocks, making the entire attendance record history secure and tamper-proof.</a:t>
            </a:r>
          </a:p>
          <a:p>
            <a:pPr algn="l">
              <a:lnSpc>
                <a:spcPts val="2212"/>
              </a:lnSpc>
            </a:pPr>
            <a:endParaRPr lang="en-US" sz="1843" spc="-73">
              <a:solidFill>
                <a:srgbClr val="11071B"/>
              </a:solidFill>
              <a:latin typeface="Roboto Mono"/>
              <a:ea typeface="Roboto Mono"/>
              <a:cs typeface="Roboto Mono"/>
              <a:sym typeface="Roboto Mono"/>
            </a:endParaRPr>
          </a:p>
          <a:p>
            <a:pPr algn="l">
              <a:lnSpc>
                <a:spcPts val="2212"/>
              </a:lnSpc>
            </a:pPr>
            <a:r>
              <a:rPr lang="en-US" sz="1843" b="1" spc="-73">
                <a:solidFill>
                  <a:srgbClr val="11071B"/>
                </a:solidFill>
                <a:latin typeface="Roboto Mono Bold"/>
                <a:ea typeface="Roboto Mono Bold"/>
                <a:cs typeface="Roboto Mono Bold"/>
                <a:sym typeface="Roboto Mono Bold"/>
              </a:rPr>
              <a:t>Web Application (app.py):</a:t>
            </a:r>
          </a:p>
          <a:p>
            <a:pPr algn="l">
              <a:lnSpc>
                <a:spcPts val="2212"/>
              </a:lnSpc>
            </a:pPr>
            <a:r>
              <a:rPr lang="en-US" sz="1843" spc="-73">
                <a:solidFill>
                  <a:srgbClr val="11071B"/>
                </a:solidFill>
                <a:latin typeface="Roboto Mono"/>
                <a:ea typeface="Roboto Mono"/>
                <a:cs typeface="Roboto Mono"/>
                <a:sym typeface="Roboto Mono"/>
              </a:rPr>
              <a:t>Routes for Different Users:</a:t>
            </a:r>
          </a:p>
          <a:p>
            <a:pPr marL="398021" lvl="1" indent="-199011" algn="l">
              <a:lnSpc>
                <a:spcPts val="2212"/>
              </a:lnSpc>
              <a:buFont typeface="Arial"/>
              <a:buChar char="•"/>
            </a:pPr>
            <a:r>
              <a:rPr lang="en-US" sz="1843" spc="-73">
                <a:solidFill>
                  <a:srgbClr val="11071B"/>
                </a:solidFill>
                <a:latin typeface="Roboto Mono"/>
                <a:ea typeface="Roboto Mono"/>
                <a:cs typeface="Roboto Mono"/>
                <a:sym typeface="Roboto Mono"/>
              </a:rPr>
              <a:t>Admins can log in, view all attendance records, and generate reports.</a:t>
            </a:r>
          </a:p>
          <a:p>
            <a:pPr marL="398021" lvl="1" indent="-199011" algn="l">
              <a:lnSpc>
                <a:spcPts val="2212"/>
              </a:lnSpc>
              <a:buFont typeface="Arial"/>
              <a:buChar char="•"/>
            </a:pPr>
            <a:r>
              <a:rPr lang="en-US" sz="1843" spc="-73">
                <a:solidFill>
                  <a:srgbClr val="11071B"/>
                </a:solidFill>
                <a:latin typeface="Roboto Mono"/>
                <a:ea typeface="Roboto Mono"/>
                <a:cs typeface="Roboto Mono"/>
                <a:sym typeface="Roboto Mono"/>
              </a:rPr>
              <a:t>Faculty can log in and manage attendance for their classes.</a:t>
            </a:r>
          </a:p>
          <a:p>
            <a:pPr marL="398021" lvl="1" indent="-199011" algn="l">
              <a:lnSpc>
                <a:spcPts val="2212"/>
              </a:lnSpc>
              <a:buFont typeface="Arial"/>
              <a:buChar char="•"/>
            </a:pPr>
            <a:r>
              <a:rPr lang="en-US" sz="1843" spc="-73">
                <a:solidFill>
                  <a:srgbClr val="11071B"/>
                </a:solidFill>
                <a:latin typeface="Roboto Mono"/>
                <a:ea typeface="Roboto Mono"/>
                <a:cs typeface="Roboto Mono"/>
                <a:sym typeface="Roboto Mono"/>
              </a:rPr>
              <a:t>Students can mark their attendance through the web interface.</a:t>
            </a:r>
          </a:p>
          <a:p>
            <a:pPr algn="l">
              <a:lnSpc>
                <a:spcPts val="2212"/>
              </a:lnSpc>
            </a:pPr>
            <a:endParaRPr lang="en-US" sz="1843" spc="-73">
              <a:solidFill>
                <a:srgbClr val="11071B"/>
              </a:solidFill>
              <a:latin typeface="Roboto Mono"/>
              <a:ea typeface="Roboto Mono"/>
              <a:cs typeface="Roboto Mono"/>
              <a:sym typeface="Roboto Mono"/>
            </a:endParaRPr>
          </a:p>
          <a:p>
            <a:pPr algn="l">
              <a:lnSpc>
                <a:spcPts val="2212"/>
              </a:lnSpc>
            </a:pPr>
            <a:r>
              <a:rPr lang="en-US" sz="1843" spc="-73">
                <a:solidFill>
                  <a:srgbClr val="11071B"/>
                </a:solidFill>
                <a:latin typeface="Roboto Mono"/>
                <a:ea typeface="Roboto Mono"/>
                <a:cs typeface="Roboto Mono"/>
                <a:sym typeface="Roboto Mono"/>
              </a:rPr>
              <a:t>Backend Processing: The app processes the attendance input from users and communicates with the blockchain to store attendance records.</a:t>
            </a:r>
          </a:p>
          <a:p>
            <a:pPr algn="l">
              <a:lnSpc>
                <a:spcPts val="2212"/>
              </a:lnSpc>
            </a:pPr>
            <a:endParaRPr lang="en-US" sz="1843" spc="-73">
              <a:solidFill>
                <a:srgbClr val="11071B"/>
              </a:solidFill>
              <a:latin typeface="Roboto Mono"/>
              <a:ea typeface="Roboto Mono"/>
              <a:cs typeface="Roboto Mono"/>
              <a:sym typeface="Roboto Mono"/>
            </a:endParaRPr>
          </a:p>
          <a:p>
            <a:pPr algn="l">
              <a:lnSpc>
                <a:spcPts val="2212"/>
              </a:lnSpc>
            </a:pPr>
            <a:r>
              <a:rPr lang="en-US" sz="1843" spc="-73">
                <a:solidFill>
                  <a:srgbClr val="11071B"/>
                </a:solidFill>
                <a:latin typeface="Roboto Mono"/>
                <a:ea typeface="Roboto Mono"/>
                <a:cs typeface="Roboto Mono"/>
                <a:sym typeface="Roboto Mono"/>
              </a:rPr>
              <a:t>Flask Framework</a:t>
            </a:r>
            <a:r>
              <a:rPr lang="en-US" sz="1843" b="1" spc="-73">
                <a:solidFill>
                  <a:srgbClr val="11071B"/>
                </a:solidFill>
                <a:latin typeface="Roboto Mono Bold"/>
                <a:ea typeface="Roboto Mono Bold"/>
                <a:cs typeface="Roboto Mono Bold"/>
                <a:sym typeface="Roboto Mono Bold"/>
              </a:rPr>
              <a:t>:</a:t>
            </a:r>
            <a:r>
              <a:rPr lang="en-US" sz="1843" spc="-73">
                <a:solidFill>
                  <a:srgbClr val="11071B"/>
                </a:solidFill>
                <a:latin typeface="Roboto Mono"/>
                <a:ea typeface="Roboto Mono"/>
                <a:cs typeface="Roboto Mono"/>
                <a:sym typeface="Roboto Mono"/>
              </a:rPr>
              <a:t> This is used to connect the frontend (web interface) with the backend, ensuring users can interact with the system in real-time.</a:t>
            </a:r>
          </a:p>
          <a:p>
            <a:pPr marL="0" lvl="0" indent="0" algn="l">
              <a:lnSpc>
                <a:spcPts val="2212"/>
              </a:lnSpc>
            </a:pPr>
            <a:endParaRPr lang="en-US" sz="1843" spc="-73">
              <a:solidFill>
                <a:srgbClr val="11071B"/>
              </a:solidFill>
              <a:latin typeface="Roboto Mono"/>
              <a:ea typeface="Roboto Mono"/>
              <a:cs typeface="Roboto Mono"/>
              <a:sym typeface="Roboto Mono"/>
            </a:endParaRPr>
          </a:p>
        </p:txBody>
      </p:sp>
      <p:sp>
        <p:nvSpPr>
          <p:cNvPr id="5" name="TextBox 5"/>
          <p:cNvSpPr txBox="1"/>
          <p:nvPr/>
        </p:nvSpPr>
        <p:spPr>
          <a:xfrm>
            <a:off x="4659724" y="0"/>
            <a:ext cx="8968551" cy="1004349"/>
          </a:xfrm>
          <a:prstGeom prst="rect">
            <a:avLst/>
          </a:prstGeom>
        </p:spPr>
        <p:txBody>
          <a:bodyPr lIns="0" tIns="0" rIns="0" bIns="0" rtlCol="0" anchor="t">
            <a:spAutoFit/>
          </a:bodyPr>
          <a:lstStyle/>
          <a:p>
            <a:pPr marL="0" lvl="0" indent="0" algn="l">
              <a:lnSpc>
                <a:spcPts val="7922"/>
              </a:lnSpc>
            </a:pPr>
            <a:r>
              <a:rPr lang="en-US" sz="6601" b="1" spc="-264">
                <a:solidFill>
                  <a:srgbClr val="11071B"/>
                </a:solidFill>
                <a:latin typeface="Roboto Mono Bold"/>
                <a:ea typeface="Roboto Mono Bold"/>
                <a:cs typeface="Roboto Mono Bold"/>
                <a:sym typeface="Roboto Mono Bold"/>
              </a:rPr>
              <a:t>Code Implementation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flipV="1">
            <a:off x="-1" y="1463777"/>
            <a:ext cx="18288000" cy="4762"/>
          </a:xfrm>
          <a:prstGeom prst="line">
            <a:avLst/>
          </a:prstGeom>
          <a:ln w="9525" cap="rnd">
            <a:solidFill>
              <a:srgbClr val="481E6F"/>
            </a:solidFill>
            <a:prstDash val="solid"/>
            <a:headEnd type="none" w="sm" len="sm"/>
            <a:tailEnd type="none" w="sm" len="sm"/>
          </a:ln>
        </p:spPr>
        <p:txBody>
          <a:bodyPr/>
          <a:lstStyle/>
          <a:p>
            <a:endParaRPr lang="en-US"/>
          </a:p>
        </p:txBody>
      </p:sp>
      <p:sp>
        <p:nvSpPr>
          <p:cNvPr id="3" name="Freeform 3"/>
          <p:cNvSpPr/>
          <p:nvPr/>
        </p:nvSpPr>
        <p:spPr>
          <a:xfrm>
            <a:off x="2393624" y="1855942"/>
            <a:ext cx="12513349" cy="8431058"/>
          </a:xfrm>
          <a:custGeom>
            <a:avLst/>
            <a:gdLst/>
            <a:ahLst/>
            <a:cxnLst/>
            <a:rect l="l" t="t" r="r" b="b"/>
            <a:pathLst>
              <a:path w="12513349" h="8431058">
                <a:moveTo>
                  <a:pt x="0" y="0"/>
                </a:moveTo>
                <a:lnTo>
                  <a:pt x="12513349" y="0"/>
                </a:lnTo>
                <a:lnTo>
                  <a:pt x="12513349" y="8431058"/>
                </a:lnTo>
                <a:lnTo>
                  <a:pt x="0" y="8431058"/>
                </a:lnTo>
                <a:lnTo>
                  <a:pt x="0" y="0"/>
                </a:lnTo>
                <a:close/>
              </a:path>
            </a:pathLst>
          </a:custGeom>
          <a:blipFill>
            <a:blip r:embed="rId3"/>
            <a:stretch>
              <a:fillRect t="-1485" b="-924"/>
            </a:stretch>
          </a:blipFill>
        </p:spPr>
        <p:txBody>
          <a:bodyPr/>
          <a:lstStyle/>
          <a:p>
            <a:endParaRPr lang="en-US"/>
          </a:p>
        </p:txBody>
      </p:sp>
      <p:sp>
        <p:nvSpPr>
          <p:cNvPr id="4" name="TextBox 4"/>
          <p:cNvSpPr txBox="1"/>
          <p:nvPr/>
        </p:nvSpPr>
        <p:spPr>
          <a:xfrm>
            <a:off x="4659724" y="73665"/>
            <a:ext cx="8968551" cy="1004349"/>
          </a:xfrm>
          <a:prstGeom prst="rect">
            <a:avLst/>
          </a:prstGeom>
        </p:spPr>
        <p:txBody>
          <a:bodyPr lIns="0" tIns="0" rIns="0" bIns="0" rtlCol="0" anchor="t">
            <a:spAutoFit/>
          </a:bodyPr>
          <a:lstStyle/>
          <a:p>
            <a:pPr marL="0" lvl="0" indent="0" algn="l">
              <a:lnSpc>
                <a:spcPts val="7922"/>
              </a:lnSpc>
            </a:pPr>
            <a:r>
              <a:rPr lang="en-US" sz="6601" b="1" spc="-264">
                <a:solidFill>
                  <a:srgbClr val="11071B"/>
                </a:solidFill>
                <a:latin typeface="Roboto Mono Bold"/>
                <a:ea typeface="Roboto Mono Bold"/>
                <a:cs typeface="Roboto Mono Bold"/>
                <a:sym typeface="Roboto Mono Bold"/>
              </a:rPr>
              <a:t>System Architecture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1910</Words>
  <Application>Microsoft Office PowerPoint</Application>
  <PresentationFormat>Custom</PresentationFormat>
  <Paragraphs>159</Paragraphs>
  <Slides>12</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Roboto Mono Bold</vt:lpstr>
      <vt:lpstr>Arial</vt:lpstr>
      <vt:lpstr>Roboto Mono</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Non Text Magic Studio Magic Design for Presentations L&amp;P</dc:title>
  <dc:creator>Mansoorali Companywala</dc:creator>
  <cp:lastModifiedBy>Jumana Zoeb</cp:lastModifiedBy>
  <cp:revision>2</cp:revision>
  <dcterms:created xsi:type="dcterms:W3CDTF">2006-08-16T00:00:00Z</dcterms:created>
  <dcterms:modified xsi:type="dcterms:W3CDTF">2024-10-17T18:38:16Z</dcterms:modified>
  <dc:identifier>DAGT1VLox58</dc:identifier>
</cp:coreProperties>
</file>

<file path=docProps/thumbnail.jpeg>
</file>